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4" r:id="rId1"/>
    <p:sldMasterId id="2147484348" r:id="rId2"/>
  </p:sldMasterIdLst>
  <p:notesMasterIdLst>
    <p:notesMasterId r:id="rId14"/>
  </p:notesMasterIdLst>
  <p:handoutMasterIdLst>
    <p:handoutMasterId r:id="rId15"/>
  </p:handoutMasterIdLst>
  <p:sldIdLst>
    <p:sldId id="269" r:id="rId3"/>
    <p:sldId id="295" r:id="rId4"/>
    <p:sldId id="301" r:id="rId5"/>
    <p:sldId id="305" r:id="rId6"/>
    <p:sldId id="302" r:id="rId7"/>
    <p:sldId id="304" r:id="rId8"/>
    <p:sldId id="293" r:id="rId9"/>
    <p:sldId id="306" r:id="rId10"/>
    <p:sldId id="303" r:id="rId11"/>
    <p:sldId id="300" r:id="rId12"/>
    <p:sldId id="290" r:id="rId13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89522"/>
    <a:srgbClr val="BFBFBF"/>
    <a:srgbClr val="5B9BD5"/>
    <a:srgbClr val="A9D18E"/>
    <a:srgbClr val="F2941C"/>
    <a:srgbClr val="7F7F7F"/>
    <a:srgbClr val="009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71" autoAdjust="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253"/>
          </a:xfrm>
          <a:prstGeom prst="rect">
            <a:avLst/>
          </a:prstGeom>
        </p:spPr>
        <p:txBody>
          <a:bodyPr vert="horz" lIns="91295" tIns="45646" rIns="91295" bIns="4564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253"/>
          </a:xfrm>
          <a:prstGeom prst="rect">
            <a:avLst/>
          </a:prstGeom>
        </p:spPr>
        <p:txBody>
          <a:bodyPr vert="horz" lIns="91295" tIns="45646" rIns="91295" bIns="45646" rtlCol="0"/>
          <a:lstStyle>
            <a:lvl1pPr algn="r">
              <a:defRPr sz="1200"/>
            </a:lvl1pPr>
          </a:lstStyle>
          <a:p>
            <a:pPr>
              <a:defRPr/>
            </a:pPr>
            <a:fld id="{E17CB1D6-2E1E-48F6-A18D-B86557D30C24}" type="datetimeFigureOut">
              <a:rPr lang="ru-RU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4" name="Нижний колонтитул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387"/>
            <a:ext cx="2946346" cy="496253"/>
          </a:xfrm>
          <a:prstGeom prst="rect">
            <a:avLst/>
          </a:prstGeom>
        </p:spPr>
        <p:txBody>
          <a:bodyPr vert="horz" lIns="91295" tIns="45646" rIns="91295" bIns="456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44" y="9430387"/>
            <a:ext cx="2946345" cy="496253"/>
          </a:xfrm>
          <a:prstGeom prst="rect">
            <a:avLst/>
          </a:prstGeom>
        </p:spPr>
        <p:txBody>
          <a:bodyPr vert="horz" wrap="square" lIns="91295" tIns="45646" rIns="91295" bIns="456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9B4F31-64F9-48A5-8CCB-4869A2DBB1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36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253"/>
          </a:xfrm>
          <a:prstGeom prst="rect">
            <a:avLst/>
          </a:prstGeom>
        </p:spPr>
        <p:txBody>
          <a:bodyPr vert="horz" lIns="91295" tIns="45646" rIns="91295" bIns="4564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253"/>
          </a:xfrm>
          <a:prstGeom prst="rect">
            <a:avLst/>
          </a:prstGeom>
        </p:spPr>
        <p:txBody>
          <a:bodyPr vert="horz" lIns="91295" tIns="45646" rIns="91295" bIns="45646" rtlCol="0"/>
          <a:lstStyle>
            <a:lvl1pPr algn="r">
              <a:defRPr sz="1200"/>
            </a:lvl1pPr>
          </a:lstStyle>
          <a:p>
            <a:pPr>
              <a:defRPr/>
            </a:pPr>
            <a:fld id="{FDD5F733-52CA-41F2-A715-7E3D25A8D297}" type="datetimeFigureOut">
              <a:rPr lang="ru-RU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5" tIns="45646" rIns="91295" bIns="456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79927" y="4715194"/>
            <a:ext cx="5437822" cy="4467860"/>
          </a:xfrm>
          <a:prstGeom prst="rect">
            <a:avLst/>
          </a:prstGeom>
        </p:spPr>
        <p:txBody>
          <a:bodyPr vert="horz" lIns="91295" tIns="45646" rIns="91295" bIns="4564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30387"/>
            <a:ext cx="2946346" cy="496253"/>
          </a:xfrm>
          <a:prstGeom prst="rect">
            <a:avLst/>
          </a:prstGeom>
        </p:spPr>
        <p:txBody>
          <a:bodyPr vert="horz" lIns="91295" tIns="45646" rIns="91295" bIns="456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44" y="9430387"/>
            <a:ext cx="2946345" cy="496253"/>
          </a:xfrm>
          <a:prstGeom prst="rect">
            <a:avLst/>
          </a:prstGeom>
        </p:spPr>
        <p:txBody>
          <a:bodyPr vert="horz" wrap="square" lIns="91295" tIns="45646" rIns="91295" bIns="456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8CE2E8-E8DB-4987-BAC6-6AE5150A6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2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5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8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ru-RU"/>
          </a:p>
        </p:txBody>
      </p:sp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5">
            <a:extLst/>
          </p:cNvPr>
          <p:cNvSpPr txBox="1">
            <a:spLocks/>
          </p:cNvSpPr>
          <p:nvPr userDrawn="1"/>
        </p:nvSpPr>
        <p:spPr>
          <a:xfrm>
            <a:off x="266700" y="6611938"/>
            <a:ext cx="242888" cy="241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D812D91-1F4C-4CAA-A60C-EA305F2F7E51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4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E89C-6FCB-4B3F-8BDF-84D07D715276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F8C5-E8B9-4402-9B7C-5434546A6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5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8C06-5027-42F5-9386-C6D3FA2C7C11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1342-A1A8-4A92-B033-F8583CBC5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060E-8DC1-4C9E-870C-D7E0BCB6FEC3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CB5F-8811-4B45-8BB6-DA9692A29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3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F74C-BB3E-4618-B940-832F2F5FF031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400B-30E6-446A-913F-55BB55018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1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2131-E303-42D6-9C99-44769472CC64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D9F1-6469-40A3-8660-606A030F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2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CA50-2399-403C-9DC0-7F750E9E22BA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C873-35CE-4D7D-8CE6-932BAC93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5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ru-RU"/>
          </a:p>
        </p:txBody>
      </p:sp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5">
            <a:extLst/>
          </p:cNvPr>
          <p:cNvSpPr txBox="1">
            <a:spLocks/>
          </p:cNvSpPr>
          <p:nvPr userDrawn="1"/>
        </p:nvSpPr>
        <p:spPr>
          <a:xfrm>
            <a:off x="266700" y="6611938"/>
            <a:ext cx="242888" cy="241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932B0C8-F7C1-4C0C-8A80-167C8376C1E4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8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 noChangeAspect="1"/>
          </p:cNvGraphicFramePr>
          <p:nvPr userDrawn="1"/>
        </p:nvGraphicFramePr>
        <p:xfrm>
          <a:off x="9786938" y="350838"/>
          <a:ext cx="1943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CorelDRAW" r:id="rId3" imgW="2609640" imgH="435600" progId="CorelDraw.Graphic.16">
                  <p:embed/>
                </p:oleObj>
              </mc:Choice>
              <mc:Fallback>
                <p:oleObj name="CorelDRAW" r:id="rId3" imgW="2609640" imgH="43560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938" y="350838"/>
                        <a:ext cx="19431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ru-RU"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5">
            <a:extLst/>
          </p:cNvPr>
          <p:cNvSpPr txBox="1">
            <a:spLocks/>
          </p:cNvSpPr>
          <p:nvPr userDrawn="1"/>
        </p:nvSpPr>
        <p:spPr>
          <a:xfrm>
            <a:off x="266700" y="6611938"/>
            <a:ext cx="242888" cy="241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96127B4-75D4-4F28-BD4D-8948CE6A342D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7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785" tIns="50785" rIns="50785" bIns="50785" anchor="ctr"/>
          <a:lstStyle/>
          <a:p>
            <a:endParaRPr lang="ru-RU"/>
          </a:p>
        </p:txBody>
      </p:sp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5">
            <a:extLst/>
          </p:cNvPr>
          <p:cNvSpPr txBox="1">
            <a:spLocks/>
          </p:cNvSpPr>
          <p:nvPr userDrawn="1"/>
        </p:nvSpPr>
        <p:spPr>
          <a:xfrm>
            <a:off x="261938" y="6608763"/>
            <a:ext cx="247650" cy="247650"/>
          </a:xfrm>
          <a:prstGeom prst="rect">
            <a:avLst/>
          </a:prstGeom>
          <a:ln w="12700">
            <a:miter lim="400000"/>
          </a:ln>
        </p:spPr>
        <p:txBody>
          <a:bodyPr wrap="none"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A2CD337-AA83-4CA5-9BCC-C2248727F4A8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 userDrawn="1"/>
        </p:nvGraphicFramePr>
        <p:xfrm>
          <a:off x="9786938" y="350838"/>
          <a:ext cx="1943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CorelDRAW" r:id="rId3" imgW="2609640" imgH="435600" progId="CorelDraw.Graphic.16">
                  <p:embed/>
                </p:oleObj>
              </mc:Choice>
              <mc:Fallback>
                <p:oleObj name="CorelDRAW" r:id="rId3" imgW="2609640" imgH="43560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938" y="350838"/>
                        <a:ext cx="19431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ru-RU"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5">
            <a:extLst/>
          </p:cNvPr>
          <p:cNvSpPr txBox="1">
            <a:spLocks/>
          </p:cNvSpPr>
          <p:nvPr userDrawn="1"/>
        </p:nvSpPr>
        <p:spPr>
          <a:xfrm>
            <a:off x="266700" y="6611938"/>
            <a:ext cx="242888" cy="241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DB34FFF-15D6-431E-96BF-CFCE3353AA9E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9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 noChangeAspect="1"/>
          </p:cNvGraphicFramePr>
          <p:nvPr userDrawn="1"/>
        </p:nvGraphicFramePr>
        <p:xfrm>
          <a:off x="9786938" y="350838"/>
          <a:ext cx="1943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CorelDRAW" r:id="rId3" imgW="2609640" imgH="435600" progId="CorelDraw.Graphic.16">
                  <p:embed/>
                </p:oleObj>
              </mc:Choice>
              <mc:Fallback>
                <p:oleObj name="CorelDRAW" r:id="rId3" imgW="2609640" imgH="43560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938" y="350838"/>
                        <a:ext cx="19431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785" tIns="50785" rIns="50785" bIns="50785" anchor="ctr"/>
          <a:lstStyle/>
          <a:p>
            <a:endParaRPr lang="ru-RU"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5">
            <a:extLst/>
          </p:cNvPr>
          <p:cNvSpPr txBox="1">
            <a:spLocks/>
          </p:cNvSpPr>
          <p:nvPr userDrawn="1"/>
        </p:nvSpPr>
        <p:spPr>
          <a:xfrm>
            <a:off x="261938" y="6608763"/>
            <a:ext cx="247650" cy="247650"/>
          </a:xfrm>
          <a:prstGeom prst="rect">
            <a:avLst/>
          </a:prstGeom>
          <a:ln w="12700">
            <a:miter lim="400000"/>
          </a:ln>
        </p:spPr>
        <p:txBody>
          <a:bodyPr wrap="none"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999A3A5-F519-4F44-9ABA-4A063667759C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51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ru-RU"/>
          </a:p>
        </p:txBody>
      </p:sp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5">
            <a:extLst/>
          </p:cNvPr>
          <p:cNvSpPr txBox="1">
            <a:spLocks/>
          </p:cNvSpPr>
          <p:nvPr userDrawn="1"/>
        </p:nvSpPr>
        <p:spPr>
          <a:xfrm>
            <a:off x="266700" y="6611938"/>
            <a:ext cx="242888" cy="241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AB824CC-E3C5-4B1E-9D50-0FD20315E64D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04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 noChangeAspect="1"/>
          </p:cNvGraphicFramePr>
          <p:nvPr userDrawn="1"/>
        </p:nvGraphicFramePr>
        <p:xfrm>
          <a:off x="9786938" y="350838"/>
          <a:ext cx="1943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CorelDRAW" r:id="rId3" imgW="2609640" imgH="435600" progId="CorelDraw.Graphic.16">
                  <p:embed/>
                </p:oleObj>
              </mc:Choice>
              <mc:Fallback>
                <p:oleObj name="CorelDRAW" r:id="rId3" imgW="2609640" imgH="43560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938" y="350838"/>
                        <a:ext cx="19431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ru-RU"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5">
            <a:extLst/>
          </p:cNvPr>
          <p:cNvSpPr txBox="1">
            <a:spLocks/>
          </p:cNvSpPr>
          <p:nvPr userDrawn="1"/>
        </p:nvSpPr>
        <p:spPr>
          <a:xfrm>
            <a:off x="266700" y="6611938"/>
            <a:ext cx="242888" cy="241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18DAB2F-8F67-46AC-AB99-0CA207D872C3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22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5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68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ChangeShapeType="1"/>
          </p:cNvSpPr>
          <p:nvPr userDrawn="1"/>
        </p:nvSpPr>
        <p:spPr bwMode="auto">
          <a:xfrm flipV="1">
            <a:off x="406400" y="350838"/>
            <a:ext cx="0" cy="469900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ru-RU"/>
          </a:p>
        </p:txBody>
      </p:sp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561138"/>
            <a:ext cx="61769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5">
            <a:extLst/>
          </p:cNvPr>
          <p:cNvSpPr txBox="1">
            <a:spLocks/>
          </p:cNvSpPr>
          <p:nvPr userDrawn="1"/>
        </p:nvSpPr>
        <p:spPr>
          <a:xfrm>
            <a:off x="266700" y="6611938"/>
            <a:ext cx="242888" cy="241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7B48AAE-2084-4E07-9313-52D726D18864}" type="slidenum">
              <a:rPr lang="ru-RU" altLang="ru-RU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27BB4E6-B105-4CFE-A3B0-D2A5FF3417BF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C8DB-DBAC-4141-8542-7EB0D3CE7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C5F6-26EE-4736-AE0B-C458065C8F2F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D76C-C458-4130-95C3-FF2C14884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4B93-6ABC-4BB0-839D-96524BED4F66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76DC-E0F7-4FD8-8DD9-9AF2FC05C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7549-17AC-47F3-9827-A943363D2435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CABB-402C-4D20-B5C5-CC7E06F3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3C8A-EAEA-4709-B861-7EEC5B96594E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33FB-5AD1-4BF2-AE5D-339D9B6F5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85" r:id="rId3"/>
    <p:sldLayoutId id="2147484609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60A527A-BC1C-4D80-9906-9DB7117AB6F4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2B447C8-2A25-44B1-8417-4B483B982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86" r:id="rId2"/>
    <p:sldLayoutId id="2147484595" r:id="rId3"/>
    <p:sldLayoutId id="2147484587" r:id="rId4"/>
    <p:sldLayoutId id="2147484588" r:id="rId5"/>
    <p:sldLayoutId id="2147484589" r:id="rId6"/>
    <p:sldLayoutId id="2147484596" r:id="rId7"/>
    <p:sldLayoutId id="2147484590" r:id="rId8"/>
    <p:sldLayoutId id="2147484597" r:id="rId9"/>
    <p:sldLayoutId id="2147484591" r:id="rId10"/>
    <p:sldLayoutId id="2147484598" r:id="rId11"/>
    <p:sldLayoutId id="2147484599" r:id="rId12"/>
    <p:sldLayoutId id="2147484600" r:id="rId13"/>
    <p:sldLayoutId id="2147484602" r:id="rId14"/>
    <p:sldLayoutId id="2147484603" r:id="rId15"/>
    <p:sldLayoutId id="2147484604" r:id="rId16"/>
    <p:sldLayoutId id="2147484605" r:id="rId17"/>
    <p:sldLayoutId id="2147484606" r:id="rId18"/>
    <p:sldLayoutId id="2147484607" r:id="rId19"/>
    <p:sldLayoutId id="2147484608" r:id="rId20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Calibri" panose="020F0502020204030204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Calibri" panose="020F0502020204030204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Calibri" panose="020F0502020204030204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Calibri" panose="020F0502020204030204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2225"/>
            <a:ext cx="12206288" cy="71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/>
          </p:cNvPr>
          <p:cNvCxnSpPr/>
          <p:nvPr/>
        </p:nvCxnSpPr>
        <p:spPr>
          <a:xfrm flipV="1">
            <a:off x="557213" y="3713163"/>
            <a:ext cx="0" cy="785812"/>
          </a:xfrm>
          <a:prstGeom prst="line">
            <a:avLst/>
          </a:prstGeom>
          <a:ln w="3810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Shape 27"/>
          <p:cNvSpPr>
            <a:spLocks noChangeArrowheads="1"/>
          </p:cNvSpPr>
          <p:nvPr/>
        </p:nvSpPr>
        <p:spPr bwMode="auto">
          <a:xfrm>
            <a:off x="804863" y="3713163"/>
            <a:ext cx="5618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антимонопольного комплаенса в группе компаний «Автодор»</a:t>
            </a:r>
          </a:p>
          <a:p>
            <a:pPr eaLnBrk="1" hangingPunct="1"/>
            <a:endParaRPr lang="ru-RU" altLang="ru-RU" sz="20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92125"/>
            <a:ext cx="28432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31" y="3223150"/>
            <a:ext cx="5276194" cy="334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879475"/>
            <a:ext cx="44783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47700"/>
            <a:ext cx="4237037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65">
            <a:extLst/>
          </p:cNvPr>
          <p:cNvSpPr>
            <a:spLocks noChangeArrowheads="1"/>
          </p:cNvSpPr>
          <p:nvPr/>
        </p:nvSpPr>
        <p:spPr bwMode="auto">
          <a:xfrm>
            <a:off x="598488" y="3230563"/>
            <a:ext cx="6002337" cy="531812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 создана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поддержке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Автодор в целях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20" name="Shape 66">
            <a:extLst/>
          </p:cNvPr>
          <p:cNvSpPr/>
          <p:nvPr/>
        </p:nvSpPr>
        <p:spPr>
          <a:xfrm>
            <a:off x="598488" y="3756025"/>
            <a:ext cx="6002337" cy="27400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 экспертов в области антимонопольного законодательства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построения передового опыта в области внедрения, развития и совершенствования инструментов предупреждения и снижения антимонопольных рисков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стандартов, методик и обобщения практик в области применения антимонопольного законодательства.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439150" y="4752975"/>
            <a:ext cx="0" cy="39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Shape 26"/>
          <p:cNvSpPr>
            <a:spLocks noChangeArrowheads="1"/>
          </p:cNvSpPr>
          <p:nvPr/>
        </p:nvSpPr>
        <p:spPr bwMode="auto">
          <a:xfrm>
            <a:off x="598488" y="454025"/>
            <a:ext cx="79359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Государственная компания </a:t>
            </a:r>
            <a:r>
              <a:rPr lang="ru-RU" altLang="ru-RU" sz="1600" b="1" dirty="0" smtClean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«</a:t>
            </a:r>
            <a:r>
              <a:rPr lang="ru-RU" altLang="ru-RU" sz="1600" b="1" dirty="0" err="1" smtClean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Автодор</a:t>
            </a:r>
            <a:r>
              <a:rPr lang="ru-RU" altLang="ru-RU" sz="1600" b="1" dirty="0" smtClean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» и </a:t>
            </a:r>
            <a:r>
              <a:rPr lang="ru-RU" altLang="ru-RU" sz="1600" b="1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АКМ</a:t>
            </a:r>
          </a:p>
        </p:txBody>
      </p:sp>
      <p:pic>
        <p:nvPicPr>
          <p:cNvPr id="3175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877888"/>
            <a:ext cx="208438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322263"/>
            <a:ext cx="22621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hape 27"/>
          <p:cNvSpPr>
            <a:spLocks noChangeArrowheads="1"/>
          </p:cNvSpPr>
          <p:nvPr/>
        </p:nvSpPr>
        <p:spPr bwMode="auto">
          <a:xfrm>
            <a:off x="728663" y="379413"/>
            <a:ext cx="4367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КОМПАНИЯ</a:t>
            </a:r>
          </a:p>
          <a:p>
            <a:pPr eaLnBrk="1" hangingPunct="1"/>
            <a:r>
              <a:rPr lang="ru-RU" altLang="ru-RU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«РОССИЙСКИЕ АВТОМОБИЛЬНЫЕ ДОРОГИ»</a:t>
            </a:r>
          </a:p>
        </p:txBody>
      </p:sp>
      <p:sp>
        <p:nvSpPr>
          <p:cNvPr id="33797" name="Shape 27"/>
          <p:cNvSpPr>
            <a:spLocks noChangeArrowheads="1"/>
          </p:cNvSpPr>
          <p:nvPr/>
        </p:nvSpPr>
        <p:spPr bwMode="auto">
          <a:xfrm>
            <a:off x="1836738" y="3321050"/>
            <a:ext cx="3319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109074, Москва, Страстной бульвар, д. 9</a:t>
            </a:r>
          </a:p>
        </p:txBody>
      </p:sp>
      <p:sp>
        <p:nvSpPr>
          <p:cNvPr id="33798" name="Shape 27"/>
          <p:cNvSpPr>
            <a:spLocks noChangeArrowheads="1"/>
          </p:cNvSpPr>
          <p:nvPr/>
        </p:nvSpPr>
        <p:spPr bwMode="auto">
          <a:xfrm>
            <a:off x="1836738" y="3829050"/>
            <a:ext cx="3319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6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www.russianhighways.ru</a:t>
            </a:r>
          </a:p>
        </p:txBody>
      </p:sp>
      <p:sp>
        <p:nvSpPr>
          <p:cNvPr id="33799" name="Shape 27"/>
          <p:cNvSpPr>
            <a:spLocks noChangeArrowheads="1"/>
          </p:cNvSpPr>
          <p:nvPr/>
        </p:nvSpPr>
        <p:spPr bwMode="auto">
          <a:xfrm>
            <a:off x="1836738" y="4308475"/>
            <a:ext cx="3319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6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IR@russianhighways.ru</a:t>
            </a:r>
          </a:p>
        </p:txBody>
      </p:sp>
      <p:sp>
        <p:nvSpPr>
          <p:cNvPr id="33800" name="Shape 27"/>
          <p:cNvSpPr>
            <a:spLocks noChangeArrowheads="1"/>
          </p:cNvSpPr>
          <p:nvPr/>
        </p:nvSpPr>
        <p:spPr bwMode="auto">
          <a:xfrm>
            <a:off x="1836738" y="4813300"/>
            <a:ext cx="3319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6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+7 495 727 11 95</a:t>
            </a:r>
          </a:p>
        </p:txBody>
      </p:sp>
      <p:sp>
        <p:nvSpPr>
          <p:cNvPr id="33801" name="Shape 27"/>
          <p:cNvSpPr>
            <a:spLocks noChangeArrowheads="1"/>
          </p:cNvSpPr>
          <p:nvPr/>
        </p:nvSpPr>
        <p:spPr bwMode="auto">
          <a:xfrm>
            <a:off x="1836738" y="5384800"/>
            <a:ext cx="3319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6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+7 495 784 68 04</a:t>
            </a:r>
          </a:p>
        </p:txBody>
      </p:sp>
      <p:sp>
        <p:nvSpPr>
          <p:cNvPr id="33802" name="Shape 27"/>
          <p:cNvSpPr>
            <a:spLocks noChangeArrowheads="1"/>
          </p:cNvSpPr>
          <p:nvPr/>
        </p:nvSpPr>
        <p:spPr bwMode="auto">
          <a:xfrm>
            <a:off x="1284288" y="3325813"/>
            <a:ext cx="523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</p:txBody>
      </p:sp>
      <p:sp>
        <p:nvSpPr>
          <p:cNvPr id="33803" name="Shape 27"/>
          <p:cNvSpPr>
            <a:spLocks noChangeArrowheads="1"/>
          </p:cNvSpPr>
          <p:nvPr/>
        </p:nvSpPr>
        <p:spPr bwMode="auto">
          <a:xfrm>
            <a:off x="1284288" y="3854450"/>
            <a:ext cx="523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33804" name="Shape 27"/>
          <p:cNvSpPr>
            <a:spLocks noChangeArrowheads="1"/>
          </p:cNvSpPr>
          <p:nvPr/>
        </p:nvSpPr>
        <p:spPr bwMode="auto">
          <a:xfrm>
            <a:off x="1284288" y="4332288"/>
            <a:ext cx="5238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</p:txBody>
      </p:sp>
      <p:sp>
        <p:nvSpPr>
          <p:cNvPr id="33805" name="Shape 27"/>
          <p:cNvSpPr>
            <a:spLocks noChangeArrowheads="1"/>
          </p:cNvSpPr>
          <p:nvPr/>
        </p:nvSpPr>
        <p:spPr bwMode="auto">
          <a:xfrm>
            <a:off x="1284288" y="4840288"/>
            <a:ext cx="523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33806" name="Shape 27"/>
          <p:cNvSpPr>
            <a:spLocks noChangeArrowheads="1"/>
          </p:cNvSpPr>
          <p:nvPr/>
        </p:nvSpPr>
        <p:spPr bwMode="auto">
          <a:xfrm>
            <a:off x="1284288" y="5384800"/>
            <a:ext cx="523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</a:t>
            </a:r>
          </a:p>
        </p:txBody>
      </p:sp>
      <p:pic>
        <p:nvPicPr>
          <p:cNvPr id="33807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201988"/>
            <a:ext cx="303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735388"/>
            <a:ext cx="3476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289425"/>
            <a:ext cx="34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752975"/>
            <a:ext cx="2365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329238"/>
            <a:ext cx="349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TextBox 1"/>
          <p:cNvSpPr txBox="1">
            <a:spLocks noChangeArrowheads="1"/>
          </p:cNvSpPr>
          <p:nvPr/>
        </p:nvSpPr>
        <p:spPr bwMode="auto">
          <a:xfrm>
            <a:off x="6791325" y="3392488"/>
            <a:ext cx="421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/>
          </p:cNvPr>
          <p:cNvSpPr/>
          <p:nvPr/>
        </p:nvSpPr>
        <p:spPr>
          <a:xfrm>
            <a:off x="0" y="1004888"/>
            <a:ext cx="7572375" cy="1490662"/>
          </a:xfrm>
          <a:prstGeom prst="rect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2531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2"/>
          <a:stretch>
            <a:fillRect/>
          </a:stretch>
        </p:blipFill>
        <p:spPr bwMode="auto">
          <a:xfrm>
            <a:off x="6705600" y="1047750"/>
            <a:ext cx="538162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hape 24"/>
          <p:cNvSpPr>
            <a:spLocks noChangeArrowheads="1"/>
          </p:cNvSpPr>
          <p:nvPr/>
        </p:nvSpPr>
        <p:spPr bwMode="auto">
          <a:xfrm>
            <a:off x="609600" y="280025"/>
            <a:ext cx="6640512" cy="6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700" b="1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антимонопольного </a:t>
            </a:r>
            <a:r>
              <a:rPr lang="ru-RU" altLang="ru-RU" sz="1700" b="1" dirty="0" err="1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комплаенса</a:t>
            </a:r>
            <a:r>
              <a:rPr lang="ru-RU" altLang="ru-RU" sz="1700" b="1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группе компаний «</a:t>
            </a:r>
            <a:r>
              <a:rPr lang="ru-RU" altLang="ru-RU" sz="1700" b="1" dirty="0" err="1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altLang="ru-RU" sz="1700" b="1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7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2533" name="Объект 1"/>
          <p:cNvGraphicFramePr>
            <a:graphicFrameLocks noChangeAspect="1"/>
          </p:cNvGraphicFramePr>
          <p:nvPr/>
        </p:nvGraphicFramePr>
        <p:xfrm>
          <a:off x="5430838" y="990600"/>
          <a:ext cx="254793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CorelDRAW" r:id="rId4" imgW="7065720" imgH="3821400" progId="CorelDraw.Graphic.16">
                  <p:embed/>
                </p:oleObj>
              </mc:Choice>
              <mc:Fallback>
                <p:oleObj name="CorelDRAW" r:id="rId4" imgW="7065720" imgH="3821400" progId="CorelDraw.Graphic.16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990600"/>
                        <a:ext cx="2547937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111125" y="1119188"/>
            <a:ext cx="60420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«Автодор» - инфраструктурный инвестиционный холдинг по строительству</a:t>
            </a:r>
          </a:p>
          <a:p>
            <a:r>
              <a:rPr lang="ru-RU" altLang="ru-RU" sz="2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эксплуатации высокоскоростных автомобильных дорог, объединяющий </a:t>
            </a:r>
            <a:r>
              <a:rPr lang="ru-RU" altLang="ru-RU" sz="30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10 компаний</a:t>
            </a:r>
          </a:p>
          <a:p>
            <a:r>
              <a:rPr lang="ru-RU" altLang="ru-RU" sz="2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и насчитывающий </a:t>
            </a:r>
            <a:r>
              <a:rPr lang="ru-RU" altLang="ru-RU" sz="30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более 1300 работников</a:t>
            </a:r>
          </a:p>
          <a:p>
            <a:endParaRPr lang="ru-RU" altLang="ru-RU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609600" y="3424238"/>
            <a:ext cx="680085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 baseline="3000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первых государственных компаний и корпораций в России, внедривших антимонопольный</a:t>
            </a:r>
          </a:p>
          <a:p>
            <a:r>
              <a:rPr lang="ru-RU" altLang="ru-RU" sz="3600" b="1" baseline="3000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 в качестве корпоративного стандарта</a:t>
            </a:r>
          </a:p>
          <a:p>
            <a:r>
              <a:rPr lang="ru-RU" altLang="ru-RU" sz="2600" b="1" baseline="3000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(Антимонопольная политика утверждена приказом</a:t>
            </a:r>
          </a:p>
          <a:p>
            <a:r>
              <a:rPr lang="ru-RU" altLang="ru-RU" sz="2600" b="1" baseline="3000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21 марта 2017 года № 66)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38163" y="369888"/>
            <a:ext cx="85105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Одни из основных направлений деятельности Государственной компании</a:t>
            </a:r>
            <a:endParaRPr lang="ru-RU" altLang="ru-RU" sz="1700" b="1" baseline="300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Box 23"/>
          <p:cNvSpPr txBox="1">
            <a:spLocks noChangeArrowheads="1"/>
          </p:cNvSpPr>
          <p:nvPr/>
        </p:nvSpPr>
        <p:spPr bwMode="auto">
          <a:xfrm>
            <a:off x="9540875" y="4071938"/>
            <a:ext cx="19192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</a:t>
            </a:r>
          </a:p>
          <a:p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КОМПЛАЕНСУ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12192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7" name="Объект 1"/>
          <p:cNvGraphicFramePr>
            <a:graphicFrameLocks noChangeAspect="1"/>
          </p:cNvGraphicFramePr>
          <p:nvPr/>
        </p:nvGraphicFramePr>
        <p:xfrm>
          <a:off x="9213850" y="936625"/>
          <a:ext cx="36449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CorelDRAW" r:id="rId4" imgW="7065720" imgH="3821400" progId="CorelDraw.Graphic.16">
                  <p:embed/>
                </p:oleObj>
              </mc:Choice>
              <mc:Fallback>
                <p:oleObj name="CorelDRAW" r:id="rId4" imgW="7065720" imgH="3821400" progId="CorelDraw.Graphic.16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850" y="936625"/>
                        <a:ext cx="36449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hape 66">
            <a:extLst/>
          </p:cNvPr>
          <p:cNvSpPr/>
          <p:nvPr/>
        </p:nvSpPr>
        <p:spPr>
          <a:xfrm>
            <a:off x="242888" y="4164013"/>
            <a:ext cx="5341937" cy="2225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реализуется посредством осуществления закупок в соответствии с Федеральным законом от 18.07.2011 № 223-ФЗ </a:t>
            </a:r>
          </a:p>
          <a:p>
            <a:pPr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целях расширения потенциального круга участников закупок все конкурентные процедуры по определению победителей проводятся в электронной форме </a:t>
            </a:r>
          </a:p>
          <a:p>
            <a:pPr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среднем за год проводится закупок с суммой начальных (максимальных) цен около 30 млрд рублей 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65">
            <a:extLst/>
          </p:cNvPr>
          <p:cNvSpPr>
            <a:spLocks noChangeArrowheads="1"/>
          </p:cNvSpPr>
          <p:nvPr/>
        </p:nvSpPr>
        <p:spPr bwMode="auto">
          <a:xfrm>
            <a:off x="242888" y="3403600"/>
            <a:ext cx="5341937" cy="760413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ПОДДЕРЖАНИЕ </a:t>
            </a:r>
            <a:r>
              <a:rPr lang="ru-RU" sz="1600" b="1" dirty="0">
                <a:solidFill>
                  <a:schemeClr val="bg1"/>
                </a:solidFill>
              </a:rPr>
              <a:t>СЕТИ АВТОМОБИЛЬНЫХ ДОРОГ В НАДЛЕЖАЩЕМ СОСТОЯНИИ 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20" name="Shape 65">
            <a:extLst/>
          </p:cNvPr>
          <p:cNvSpPr>
            <a:spLocks noChangeArrowheads="1"/>
          </p:cNvSpPr>
          <p:nvPr/>
        </p:nvSpPr>
        <p:spPr bwMode="auto">
          <a:xfrm>
            <a:off x="6550025" y="3403600"/>
            <a:ext cx="5343525" cy="760413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РАЗВИТИЕ </a:t>
            </a:r>
            <a:r>
              <a:rPr lang="ru-RU" sz="1600" b="1" dirty="0">
                <a:solidFill>
                  <a:schemeClr val="bg1"/>
                </a:solidFill>
              </a:rPr>
              <a:t>СЕТИ АВТОМОБИЛЬНЫХ ДОРОГ 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Shape 66">
            <a:extLst/>
          </p:cNvPr>
          <p:cNvSpPr/>
          <p:nvPr/>
        </p:nvSpPr>
        <p:spPr>
          <a:xfrm>
            <a:off x="6550025" y="4164013"/>
            <a:ext cx="5343525" cy="2225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реализуется посредством концессионных соглашений (КС) и долгосрочных инвестиционных соглашений (ДИС) в соответствии с применимым законодательством </a:t>
            </a:r>
          </a:p>
          <a:p>
            <a:pPr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проведено 11 конкурсных процедур на развитие участков автомобильных дорог с общей протяженностью таких участков более 900 км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" y="888637"/>
            <a:ext cx="12192000" cy="502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04" y="2706711"/>
            <a:ext cx="4258936" cy="1638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5" y="991207"/>
            <a:ext cx="5659440" cy="16066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67132"/>
            <a:ext cx="56923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Кадровая политика</a:t>
            </a:r>
          </a:p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(Обязательность ознакомления с документами системы антимонопольного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комплаенса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включение требований об их соблюдении в должностные инструкции, возможность дисциплинарного взыскания и поощрения)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453" y="1002038"/>
            <a:ext cx="6301942" cy="12554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02424" y="10498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Взаимодействие внутри группы компаний «</a:t>
            </a:r>
            <a:r>
              <a:rPr lang="ru-RU" sz="1600" b="1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Автодор</a:t>
            </a: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</a:p>
          <a:p>
            <a:pPr algn="ctr"/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(Регламент взаимодействия, который устанавливает порядок осуществления консультирования, мониторинга, организации работы с запросами контролирующих органов, внутреннюю отчетность)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453" y="2329016"/>
            <a:ext cx="6301942" cy="12414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063050" y="2456776"/>
            <a:ext cx="6096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Информирование</a:t>
            </a:r>
          </a:p>
          <a:p>
            <a:pPr algn="ctr"/>
            <a:r>
              <a:rPr lang="ru-RU" sz="15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(«Горячая линия», раздел на корпоративном портале, осуществления мониторинга и доведение его до работников, проведение ознакомительных встреч и семинаров)</a:t>
            </a:r>
            <a:endParaRPr lang="ru-RU" sz="15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88" y="3642241"/>
            <a:ext cx="6301942" cy="12273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799453" y="391279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Рассмотрение информации о возможном нарушении</a:t>
            </a:r>
          </a:p>
          <a:p>
            <a:pPr algn="ctr"/>
            <a:r>
              <a:rPr lang="ru-RU" sz="15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(Порядок проведения внутренних расследований, </a:t>
            </a:r>
          </a:p>
          <a:p>
            <a:pPr algn="ctr"/>
            <a:r>
              <a:rPr lang="ru-RU" sz="15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деятельность</a:t>
            </a:r>
            <a:r>
              <a:rPr lang="ru-RU" sz="15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Комитета по </a:t>
            </a:r>
            <a:r>
              <a:rPr lang="ru-RU" sz="1500" b="0" i="0" u="none" strike="noStrike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комплаенсу</a:t>
            </a:r>
            <a:r>
              <a:rPr lang="ru-RU" sz="15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sz="15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4" y="4488131"/>
            <a:ext cx="5659439" cy="18055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762" y="5020064"/>
            <a:ext cx="6277238" cy="117471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07812" y="4713378"/>
            <a:ext cx="499214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Работа с контрагентами</a:t>
            </a:r>
          </a:p>
          <a:p>
            <a:pPr algn="ctr"/>
            <a:r>
              <a:rPr lang="ru-RU" sz="15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(«Антимонопольная оговорка» в договорах и соглашениях, антимонопольные условия в формах заявок</a:t>
            </a:r>
            <a:r>
              <a:rPr lang="ru-RU" sz="15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на участие в конкурентных процедурах, информирование при встречах с участниками рынка</a:t>
            </a:r>
            <a:r>
              <a:rPr lang="ru-RU" sz="15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sz="15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84144" y="5195676"/>
            <a:ext cx="62772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Оценка рисков</a:t>
            </a:r>
          </a:p>
          <a:p>
            <a:pPr algn="ctr"/>
            <a:r>
              <a:rPr lang="ru-RU" sz="15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(Методика</a:t>
            </a:r>
            <a:r>
              <a:rPr lang="ru-RU" sz="15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оценки антимонопольных рисков, </a:t>
            </a:r>
          </a:p>
          <a:p>
            <a:pPr algn="ctr"/>
            <a:r>
              <a:rPr lang="ru-RU" sz="15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внедрение практики оценки своих действий)</a:t>
            </a:r>
            <a:endParaRPr lang="ru-RU" sz="1500" dirty="0"/>
          </a:p>
        </p:txBody>
      </p:sp>
      <p:sp>
        <p:nvSpPr>
          <p:cNvPr id="25" name="Прямоугольник 1"/>
          <p:cNvSpPr>
            <a:spLocks noChangeArrowheads="1"/>
          </p:cNvSpPr>
          <p:nvPr/>
        </p:nvSpPr>
        <p:spPr bwMode="auto">
          <a:xfrm>
            <a:off x="538163" y="369888"/>
            <a:ext cx="85105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антимонопольного </a:t>
            </a:r>
            <a:r>
              <a:rPr lang="ru-RU" altLang="ru-RU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комплаенса</a:t>
            </a:r>
            <a:endParaRPr lang="ru-RU" altLang="ru-RU" sz="1700" b="1" baseline="300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5">
            <a:extLst/>
          </p:cNvPr>
          <p:cNvSpPr>
            <a:spLocks noChangeArrowheads="1"/>
          </p:cNvSpPr>
          <p:nvPr/>
        </p:nvSpPr>
        <p:spPr bwMode="auto">
          <a:xfrm>
            <a:off x="696913" y="3595688"/>
            <a:ext cx="3413125" cy="138112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15" name="Shape 65">
            <a:extLst/>
          </p:cNvPr>
          <p:cNvSpPr>
            <a:spLocks noChangeArrowheads="1"/>
          </p:cNvSpPr>
          <p:nvPr/>
        </p:nvSpPr>
        <p:spPr bwMode="auto">
          <a:xfrm>
            <a:off x="385763" y="911225"/>
            <a:ext cx="11445875" cy="1166813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Антимонопольная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устанавливает обязательные правила поведения, направленные на 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недопущение </a:t>
            </a: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антимонопольного законодательства </a:t>
            </a: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Законодательства о закупках, предусматривает внедрение и развитие мер, направленных на предупреждение рисков нарушение антимонопольного законодательства и Законодательства о закупках, информирование и обучение работников.</a:t>
            </a:r>
            <a:endParaRPr lang="ru-RU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476380" y="345782"/>
            <a:ext cx="851058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baseline="30000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Антимонопольная политика</a:t>
            </a:r>
          </a:p>
        </p:txBody>
      </p:sp>
      <p:sp>
        <p:nvSpPr>
          <p:cNvPr id="17" name="Shape 66">
            <a:extLst/>
          </p:cNvPr>
          <p:cNvSpPr/>
          <p:nvPr/>
        </p:nvSpPr>
        <p:spPr>
          <a:xfrm>
            <a:off x="2732138" y="2407443"/>
            <a:ext cx="6352868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0">
                <a:srgbClr val="F89522"/>
              </a:gs>
              <a:gs pos="100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>
              <a:defRPr/>
            </a:pP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Прямоугольник 1"/>
          <p:cNvSpPr>
            <a:spLocks noChangeArrowheads="1"/>
          </p:cNvSpPr>
          <p:nvPr/>
        </p:nvSpPr>
        <p:spPr bwMode="auto">
          <a:xfrm>
            <a:off x="3011488" y="2489200"/>
            <a:ext cx="5792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Антимонопольной политики</a:t>
            </a:r>
            <a:endParaRPr lang="ru-RU" altLang="ru-RU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5" y="2190750"/>
            <a:ext cx="1114425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hape 66">
            <a:extLst/>
          </p:cNvPr>
          <p:cNvSpPr/>
          <p:nvPr/>
        </p:nvSpPr>
        <p:spPr>
          <a:xfrm>
            <a:off x="696913" y="3733800"/>
            <a:ext cx="3413125" cy="26114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Обеспечение информированности и осведомленности работников об основных требованиях антимонопольного законодательства и законодательства о закупках, о последствиях в случае нарушений, а также о методах и механизмах, обеспечивающих соблюдение антимонопольного законодательства и законодательства о закупках</a:t>
            </a:r>
            <a:endParaRPr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Shape 65">
            <a:extLst/>
          </p:cNvPr>
          <p:cNvSpPr>
            <a:spLocks noChangeArrowheads="1"/>
          </p:cNvSpPr>
          <p:nvPr/>
        </p:nvSpPr>
        <p:spPr bwMode="auto">
          <a:xfrm>
            <a:off x="4473575" y="3586163"/>
            <a:ext cx="3413125" cy="138112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26" name="Shape 65">
            <a:extLst/>
          </p:cNvPr>
          <p:cNvSpPr>
            <a:spLocks noChangeArrowheads="1"/>
          </p:cNvSpPr>
          <p:nvPr/>
        </p:nvSpPr>
        <p:spPr bwMode="auto">
          <a:xfrm>
            <a:off x="8251825" y="3578225"/>
            <a:ext cx="3411538" cy="138113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27" name="Shape 66">
            <a:extLst/>
          </p:cNvPr>
          <p:cNvSpPr/>
          <p:nvPr/>
        </p:nvSpPr>
        <p:spPr>
          <a:xfrm>
            <a:off x="4473575" y="3716338"/>
            <a:ext cx="3413125" cy="2628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Повышение уровня оперативного выявления ситуаций, которые могут привести в нарушению антимонопольного законодательства и законодательства о закупках</a:t>
            </a:r>
            <a:endParaRPr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66">
            <a:extLst/>
          </p:cNvPr>
          <p:cNvSpPr/>
          <p:nvPr/>
        </p:nvSpPr>
        <p:spPr>
          <a:xfrm>
            <a:off x="8251825" y="3724275"/>
            <a:ext cx="3411538" cy="26209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Установление правил и круга мероприятий, направленных на совершенствование корпоративной культуры, внедрение, развитие и соблюдение лучших практик корпоративного управления, а также стандартов и принципов делового поведения</a:t>
            </a:r>
            <a:endParaRPr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828800" y="2600325"/>
            <a:ext cx="473075" cy="858838"/>
          </a:xfrm>
          <a:prstGeom prst="curvedRightArrow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94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9301163" y="2663825"/>
            <a:ext cx="503237" cy="795338"/>
          </a:xfrm>
          <a:prstGeom prst="curvedLeftArrow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94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075363" y="3062288"/>
            <a:ext cx="209550" cy="450850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94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rohalev_dl\Desktop\Доро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33488"/>
            <a:ext cx="12187237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65">
            <a:extLst/>
          </p:cNvPr>
          <p:cNvSpPr>
            <a:spLocks noChangeArrowheads="1"/>
          </p:cNvSpPr>
          <p:nvPr/>
        </p:nvSpPr>
        <p:spPr bwMode="auto">
          <a:xfrm>
            <a:off x="242754" y="1345435"/>
            <a:ext cx="4121492" cy="731838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5604" name="TextBox 11"/>
          <p:cNvSpPr txBox="1">
            <a:spLocks noChangeArrowheads="1"/>
          </p:cNvSpPr>
          <p:nvPr/>
        </p:nvSpPr>
        <p:spPr bwMode="auto">
          <a:xfrm>
            <a:off x="1148423" y="1345435"/>
            <a:ext cx="18462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РУКОВОДСТВО ХОЛДИНГА</a:t>
            </a:r>
          </a:p>
        </p:txBody>
      </p:sp>
      <p:sp>
        <p:nvSpPr>
          <p:cNvPr id="14" name="Shape 65">
            <a:extLst/>
          </p:cNvPr>
          <p:cNvSpPr>
            <a:spLocks noChangeArrowheads="1"/>
          </p:cNvSpPr>
          <p:nvPr/>
        </p:nvSpPr>
        <p:spPr bwMode="auto">
          <a:xfrm>
            <a:off x="4815234" y="1351785"/>
            <a:ext cx="4121491" cy="731838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5051298" y="1576658"/>
            <a:ext cx="3649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ХОЛДИНГА</a:t>
            </a:r>
          </a:p>
        </p:txBody>
      </p:sp>
      <p:sp>
        <p:nvSpPr>
          <p:cNvPr id="18" name="Shape 65">
            <a:extLst/>
          </p:cNvPr>
          <p:cNvSpPr>
            <a:spLocks noChangeArrowheads="1"/>
          </p:cNvSpPr>
          <p:nvPr/>
        </p:nvSpPr>
        <p:spPr bwMode="auto">
          <a:xfrm>
            <a:off x="2242343" y="3674715"/>
            <a:ext cx="2386013" cy="731837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5608" name="TextBox 19"/>
          <p:cNvSpPr txBox="1">
            <a:spLocks noChangeArrowheads="1"/>
          </p:cNvSpPr>
          <p:nvPr/>
        </p:nvSpPr>
        <p:spPr bwMode="auto">
          <a:xfrm>
            <a:off x="2475704" y="3779716"/>
            <a:ext cx="191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КОМПЛАЕНС-МЕНЕДЖЕРЫ</a:t>
            </a:r>
          </a:p>
        </p:txBody>
      </p:sp>
      <p:sp>
        <p:nvSpPr>
          <p:cNvPr id="22" name="Shape 65">
            <a:extLst/>
          </p:cNvPr>
          <p:cNvSpPr>
            <a:spLocks noChangeArrowheads="1"/>
          </p:cNvSpPr>
          <p:nvPr/>
        </p:nvSpPr>
        <p:spPr bwMode="auto">
          <a:xfrm>
            <a:off x="9122574" y="3674715"/>
            <a:ext cx="2386012" cy="731838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5610" name="TextBox 23"/>
          <p:cNvSpPr txBox="1">
            <a:spLocks noChangeArrowheads="1"/>
          </p:cNvSpPr>
          <p:nvPr/>
        </p:nvSpPr>
        <p:spPr bwMode="auto">
          <a:xfrm>
            <a:off x="9355936" y="3761016"/>
            <a:ext cx="191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КОМПЛАЕНСУ</a:t>
            </a:r>
          </a:p>
        </p:txBody>
      </p:sp>
      <p:sp>
        <p:nvSpPr>
          <p:cNvPr id="25612" name="Прямоугольник 1"/>
          <p:cNvSpPr>
            <a:spLocks noChangeArrowheads="1"/>
          </p:cNvSpPr>
          <p:nvPr/>
        </p:nvSpPr>
        <p:spPr bwMode="auto">
          <a:xfrm>
            <a:off x="373063" y="463550"/>
            <a:ext cx="851058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baseline="30000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Антимонопольной политики</a:t>
            </a:r>
          </a:p>
        </p:txBody>
      </p:sp>
      <p:sp>
        <p:nvSpPr>
          <p:cNvPr id="15" name="Shape 66">
            <a:extLst/>
          </p:cNvPr>
          <p:cNvSpPr/>
          <p:nvPr/>
        </p:nvSpPr>
        <p:spPr>
          <a:xfrm>
            <a:off x="242754" y="2067489"/>
            <a:ext cx="4121492" cy="11542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гарантом выполнения установленных Антимонопольной политикой правил и процедур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адает стандарт поведения и показывает личный пример поведения  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66">
            <a:extLst/>
          </p:cNvPr>
          <p:cNvSpPr/>
          <p:nvPr/>
        </p:nvSpPr>
        <p:spPr>
          <a:xfrm>
            <a:off x="4814719" y="2077273"/>
            <a:ext cx="4121492" cy="20624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являются носителями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корпоративной культуры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действуют в соответствии с правилами поведения, направленными на недопущение  нарушений антимонопольного законодательства и законодательства о закупках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действуют не только в формальном,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зарегламентированном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ключе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66">
            <a:extLst/>
          </p:cNvPr>
          <p:cNvSpPr/>
          <p:nvPr/>
        </p:nvSpPr>
        <p:spPr>
          <a:xfrm>
            <a:off x="2242342" y="4396319"/>
            <a:ext cx="2386013" cy="1290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 за функционирование и поддержание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-системы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66">
            <a:extLst/>
          </p:cNvPr>
          <p:cNvSpPr/>
          <p:nvPr/>
        </p:nvSpPr>
        <p:spPr>
          <a:xfrm>
            <a:off x="9122574" y="4396319"/>
            <a:ext cx="2386013" cy="12622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контроль за соблюдением требований Антимонопольной политики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101" y="1557811"/>
            <a:ext cx="2581511" cy="9268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48898" y="1639799"/>
            <a:ext cx="2498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связаны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 людей – работников компании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5"/>
          <p:cNvSpPr>
            <a:spLocks noChangeArrowheads="1"/>
          </p:cNvSpPr>
          <p:nvPr/>
        </p:nvSpPr>
        <p:spPr bwMode="auto">
          <a:xfrm>
            <a:off x="4678363" y="1035050"/>
            <a:ext cx="2938462" cy="46038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F2941C"/>
              </a:solidFill>
            </a:endParaRPr>
          </a:p>
        </p:txBody>
      </p:sp>
      <p:sp>
        <p:nvSpPr>
          <p:cNvPr id="40" name="Shape 54">
            <a:extLst/>
          </p:cNvPr>
          <p:cNvSpPr txBox="1">
            <a:spLocks noChangeArrowheads="1"/>
          </p:cNvSpPr>
          <p:nvPr/>
        </p:nvSpPr>
        <p:spPr>
          <a:xfrm>
            <a:off x="487363" y="396875"/>
            <a:ext cx="6988175" cy="3709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2511" tIns="42511" rIns="42511" bIns="42511">
            <a:sp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5pPr>
            <a:lvl6pPr marL="3200400" indent="-9144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6pPr>
            <a:lvl7pPr marL="3657600" indent="-9144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7pPr>
            <a:lvl8pPr marL="4114800" indent="-9144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8pPr>
            <a:lvl9pPr marL="4572000" indent="-9144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ru-RU" altLang="ru-RU" sz="1700" b="1" dirty="0">
                <a:solidFill>
                  <a:srgbClr val="343432"/>
                </a:solidFill>
                <a:ea typeface="+mn-ea"/>
                <a:cs typeface="Arial" panose="020B0604020202020204" pitchFamily="34" charset="0"/>
                <a:sym typeface="Arial" pitchFamily="34" charset="0"/>
              </a:rPr>
              <a:t>Механизмы предупреждения рисков</a:t>
            </a:r>
          </a:p>
        </p:txBody>
      </p:sp>
      <p:graphicFrame>
        <p:nvGraphicFramePr>
          <p:cNvPr id="27652" name="Объект 1"/>
          <p:cNvGraphicFramePr>
            <a:graphicFrameLocks noChangeAspect="1"/>
          </p:cNvGraphicFramePr>
          <p:nvPr/>
        </p:nvGraphicFramePr>
        <p:xfrm>
          <a:off x="9845675" y="469900"/>
          <a:ext cx="18383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CorelDRAW" r:id="rId3" imgW="2609640" imgH="435600" progId="CorelDraw.Graphic.16">
                  <p:embed/>
                </p:oleObj>
              </mc:Choice>
              <mc:Fallback>
                <p:oleObj name="CorelDRAW" r:id="rId3" imgW="2609640" imgH="435600" progId="CorelDraw.Graphic.16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5675" y="469900"/>
                        <a:ext cx="18383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412750" y="4056063"/>
            <a:ext cx="29384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Стимулирование работников к соблюдению установленных правил: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дисциплинарная ответственность для «проштрафившихся»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поощрение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за поддержание высоких стандартов корпоративной этики</a:t>
            </a:r>
          </a:p>
          <a:p>
            <a:pPr>
              <a:defRPr/>
            </a:pPr>
            <a:endParaRPr lang="ru-RU" altLang="ru-RU" sz="1600" dirty="0">
              <a:solidFill>
                <a:srgbClr val="343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4441825" y="4041775"/>
            <a:ext cx="2938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Оценка эффективности работы </a:t>
            </a:r>
            <a:r>
              <a:rPr lang="ru-RU" altLang="ru-RU" sz="1600" b="1" dirty="0" err="1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комплаенс</a:t>
            </a:r>
            <a:r>
              <a:rPr lang="ru-RU" altLang="ru-RU" sz="1600" b="1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-системы:</a:t>
            </a:r>
          </a:p>
          <a:p>
            <a:pPr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разработка стандартов для эффективного функционирования </a:t>
            </a:r>
            <a:r>
              <a:rPr lang="ru-RU" altLang="ru-RU" sz="1600" dirty="0" err="1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комплаенс</a:t>
            </a: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-системы </a:t>
            </a:r>
          </a:p>
          <a:p>
            <a:pPr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ежегодный аудит работы </a:t>
            </a:r>
            <a:r>
              <a:rPr lang="ru-RU" altLang="ru-RU" sz="1600" dirty="0" err="1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комплаенс</a:t>
            </a: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-системы</a:t>
            </a:r>
          </a:p>
        </p:txBody>
      </p:sp>
      <p:sp>
        <p:nvSpPr>
          <p:cNvPr id="13328" name="TextBox 4">
            <a:extLst/>
          </p:cNvPr>
          <p:cNvSpPr txBox="1">
            <a:spLocks noChangeArrowheads="1"/>
          </p:cNvSpPr>
          <p:nvPr/>
        </p:nvSpPr>
        <p:spPr bwMode="auto">
          <a:xfrm>
            <a:off x="8580438" y="1057275"/>
            <a:ext cx="3146425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Система информирования: </a:t>
            </a:r>
          </a:p>
          <a:p>
            <a:pPr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предупреждение работников о недопустимых практиках – </a:t>
            </a:r>
            <a:r>
              <a:rPr lang="ru-RU" altLang="ru-RU" sz="15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«стоп – факторах»</a:t>
            </a:r>
          </a:p>
          <a:p>
            <a:pPr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консультирование по правоприменительной практике</a:t>
            </a:r>
          </a:p>
          <a:p>
            <a:pPr>
              <a:defRPr/>
            </a:pPr>
            <a:endParaRPr lang="ru-RU" altLang="ru-RU" sz="1600" dirty="0">
              <a:solidFill>
                <a:srgbClr val="343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0" name="TextBox 6">
            <a:extLst/>
          </p:cNvPr>
          <p:cNvSpPr txBox="1">
            <a:spLocks noChangeArrowheads="1"/>
          </p:cNvSpPr>
          <p:nvPr/>
        </p:nvSpPr>
        <p:spPr bwMode="auto">
          <a:xfrm>
            <a:off x="4714875" y="1069975"/>
            <a:ext cx="286702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Контроль действий на стадиях («точки контроля»):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инициирования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согласования</a:t>
            </a:r>
            <a:endParaRPr lang="ru-RU" sz="1600" dirty="0">
              <a:solidFill>
                <a:srgbClr val="343432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343432"/>
                </a:solidFill>
                <a:latin typeface="Arial" pitchFamily="34" charset="0"/>
                <a:cs typeface="Arial" pitchFamily="34" charset="0"/>
              </a:rPr>
              <a:t>принятия бизнес-решений</a:t>
            </a:r>
          </a:p>
          <a:p>
            <a:pPr>
              <a:defRPr/>
            </a:pPr>
            <a:endParaRPr lang="ru-RU" altLang="ru-RU" sz="1600" dirty="0">
              <a:solidFill>
                <a:srgbClr val="34343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altLang="ru-RU" dirty="0"/>
          </a:p>
        </p:txBody>
      </p:sp>
      <p:pic>
        <p:nvPicPr>
          <p:cNvPr id="27657" name="Picture 30" descr="http://sevtrol.ru/wp-content/uploads/2017/07/svetof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4119563"/>
            <a:ext cx="471646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2" descr="C:\Users\Matyushova_MM.PRC\Desktop\5_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213"/>
            <a:ext cx="46799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5">
            <a:extLst/>
          </p:cNvPr>
          <p:cNvSpPr/>
          <p:nvPr/>
        </p:nvSpPr>
        <p:spPr>
          <a:xfrm>
            <a:off x="7253080" y="3990975"/>
            <a:ext cx="2174874" cy="2875726"/>
          </a:xfrm>
          <a:prstGeom prst="rect">
            <a:avLst/>
          </a:prstGeom>
          <a:gradFill>
            <a:gsLst>
              <a:gs pos="19000">
                <a:sysClr val="window" lastClr="FFFFFF"/>
              </a:gs>
              <a:gs pos="42000">
                <a:srgbClr val="FFFFFF">
                  <a:alpha val="84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7" name="Rectangle 5">
            <a:extLst/>
          </p:cNvPr>
          <p:cNvSpPr/>
          <p:nvPr/>
        </p:nvSpPr>
        <p:spPr>
          <a:xfrm rot="10800000">
            <a:off x="2644775" y="1064218"/>
            <a:ext cx="2034381" cy="3041056"/>
          </a:xfrm>
          <a:prstGeom prst="rect">
            <a:avLst/>
          </a:prstGeom>
          <a:gradFill>
            <a:gsLst>
              <a:gs pos="19000">
                <a:sysClr val="window" lastClr="FFFFFF"/>
              </a:gs>
              <a:gs pos="42000">
                <a:srgbClr val="FFFFFF">
                  <a:alpha val="84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7665" name="Shape 65"/>
          <p:cNvSpPr>
            <a:spLocks noChangeArrowheads="1"/>
          </p:cNvSpPr>
          <p:nvPr/>
        </p:nvSpPr>
        <p:spPr bwMode="auto">
          <a:xfrm>
            <a:off x="8580438" y="1011238"/>
            <a:ext cx="3146425" cy="46037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F2941C"/>
              </a:solidFill>
            </a:endParaRPr>
          </a:p>
        </p:txBody>
      </p:sp>
      <p:sp>
        <p:nvSpPr>
          <p:cNvPr id="27666" name="Shape 65"/>
          <p:cNvSpPr>
            <a:spLocks noChangeArrowheads="1"/>
          </p:cNvSpPr>
          <p:nvPr/>
        </p:nvSpPr>
        <p:spPr bwMode="auto">
          <a:xfrm>
            <a:off x="412750" y="4008438"/>
            <a:ext cx="2938463" cy="46037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F2941C"/>
              </a:solidFill>
            </a:endParaRPr>
          </a:p>
        </p:txBody>
      </p:sp>
      <p:sp>
        <p:nvSpPr>
          <p:cNvPr id="27667" name="Shape 65"/>
          <p:cNvSpPr>
            <a:spLocks noChangeArrowheads="1"/>
          </p:cNvSpPr>
          <p:nvPr/>
        </p:nvSpPr>
        <p:spPr bwMode="auto">
          <a:xfrm>
            <a:off x="4441825" y="3979863"/>
            <a:ext cx="2938463" cy="46037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F294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0438"/>
            <a:ext cx="122047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Объект 1"/>
          <p:cNvGraphicFramePr>
            <a:graphicFrameLocks noChangeAspect="1"/>
          </p:cNvGraphicFramePr>
          <p:nvPr/>
        </p:nvGraphicFramePr>
        <p:xfrm>
          <a:off x="9312275" y="142875"/>
          <a:ext cx="18383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CorelDRAW" r:id="rId4" imgW="2609640" imgH="435600" progId="CorelDraw.Graphic.16">
                  <p:embed/>
                </p:oleObj>
              </mc:Choice>
              <mc:Fallback>
                <p:oleObj name="CorelDRAW" r:id="rId4" imgW="2609640" imgH="43560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275" y="142875"/>
                        <a:ext cx="18383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476380" y="345782"/>
            <a:ext cx="851058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baseline="30000" dirty="0" smtClean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Проблематика </a:t>
            </a:r>
            <a:endParaRPr lang="ru-RU" alt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66">
            <a:extLst/>
          </p:cNvPr>
          <p:cNvSpPr/>
          <p:nvPr/>
        </p:nvSpPr>
        <p:spPr>
          <a:xfrm>
            <a:off x="559343" y="783146"/>
            <a:ext cx="5616750" cy="36283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>
              <a:spcAft>
                <a:spcPts val="500"/>
              </a:spcAft>
              <a:defRPr/>
            </a:pPr>
            <a:r>
              <a:rPr lang="ru-RU" sz="1600" b="1" i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вопросы и комментарии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это такое?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зачем нужен антимонопольный </a:t>
            </a:r>
            <a:r>
              <a:rPr 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написано, что так делать нельзя?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тогда мне можно говорить?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 нас подумают?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кого еще есть такие системы? 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будет, если…?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остановит работу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все делают…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не вижу здесь проблемы</a:t>
            </a:r>
            <a:endParaRPr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66">
            <a:extLst/>
          </p:cNvPr>
          <p:cNvSpPr/>
          <p:nvPr/>
        </p:nvSpPr>
        <p:spPr>
          <a:xfrm>
            <a:off x="6451574" y="1210900"/>
            <a:ext cx="5616750" cy="48907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ru-RU" sz="1600" b="1" i="1" dirty="0" smtClean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600" b="1" i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600" b="1" i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помочь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Законодательное закрепление института антимонопольного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комплаенса</a:t>
            </a: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Поощрения для компаний внедривших антимонопольный </a:t>
            </a:r>
            <a:r>
              <a:rPr 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</a:t>
            </a:r>
            <a:endParaRPr lang="ru-RU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помощь со стороны антимонопольных </a:t>
            </a: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(в том числе, в части формирования системы оценки рисков, системы внедрения новых технологий и т.д.)</a:t>
            </a:r>
            <a:endParaRPr lang="ru-RU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знаний об антимонопольном </a:t>
            </a:r>
            <a:r>
              <a:rPr 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комплаенсе</a:t>
            </a: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критериев эффективности систем антимонопольного </a:t>
            </a:r>
            <a:r>
              <a:rPr 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комплаенса</a:t>
            </a: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(нет уверенного понимания, что мы идем верным путем)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программы обучения (не только корпоративного характера)</a:t>
            </a:r>
          </a:p>
          <a:p>
            <a:pPr>
              <a:spcAft>
                <a:spcPts val="600"/>
              </a:spcAft>
              <a:defRPr/>
            </a:pPr>
            <a:endParaRPr lang="ru-RU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66">
            <a:extLst/>
          </p:cNvPr>
          <p:cNvSpPr/>
          <p:nvPr/>
        </p:nvSpPr>
        <p:spPr>
          <a:xfrm>
            <a:off x="559343" y="4411486"/>
            <a:ext cx="5616750" cy="23517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800" tIns="50800" rIns="50800" bIns="50800" anchor="ctr"/>
          <a:lstStyle/>
          <a:p>
            <a:pPr>
              <a:spcAft>
                <a:spcPts val="500"/>
              </a:spcAft>
              <a:defRPr/>
            </a:pPr>
            <a:r>
              <a:rPr lang="ru-RU" sz="1600" b="1" i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Положительные моменты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Осознанность важности и нужности системы антимонопольного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комплаенса</a:t>
            </a: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Разрушение стереотипов 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обращений за консультациями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Следование рекомендациям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endParaRPr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051175"/>
            <a:ext cx="113617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hape 52">
            <a:extLst/>
          </p:cNvPr>
          <p:cNvSpPr>
            <a:spLocks noChangeArrowheads="1"/>
          </p:cNvSpPr>
          <p:nvPr/>
        </p:nvSpPr>
        <p:spPr bwMode="auto">
          <a:xfrm>
            <a:off x="433388" y="1128713"/>
            <a:ext cx="11361737" cy="1735137"/>
          </a:xfrm>
          <a:prstGeom prst="rect">
            <a:avLst/>
          </a:prstGeom>
          <a:solidFill>
            <a:srgbClr val="F294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700">
              <a:latin typeface="Arial" charset="0"/>
              <a:cs typeface="Arial" charset="0"/>
            </a:endParaRPr>
          </a:p>
        </p:txBody>
      </p:sp>
      <p:sp>
        <p:nvSpPr>
          <p:cNvPr id="4" name="Shape 31">
            <a:extLst/>
          </p:cNvPr>
          <p:cNvSpPr/>
          <p:nvPr/>
        </p:nvSpPr>
        <p:spPr>
          <a:xfrm>
            <a:off x="1322388" y="3408363"/>
            <a:ext cx="9344025" cy="2143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85" tIns="50785" rIns="50785" bIns="5078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3" name="Shape 33"/>
          <p:cNvSpPr>
            <a:spLocks noChangeArrowheads="1"/>
          </p:cNvSpPr>
          <p:nvPr/>
        </p:nvSpPr>
        <p:spPr bwMode="auto">
          <a:xfrm>
            <a:off x="1879600" y="3697288"/>
            <a:ext cx="8229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соответствии с Национальным планом развития конкуренции в Российской Федерации на 2018-2020 годы, утверждённым Указом Президента Российской Федерации от 21.12.2017 № 618, до 01.01.2019 должны быть разработаны проекты федеральных законов, предусматривающих правовое регулирование системы внутреннего обеспечения соответствия требованиям антимонопольного законодательства 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38" y="1128713"/>
            <a:ext cx="1423987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Shape 54"/>
          <p:cNvSpPr>
            <a:spLocks noChangeArrowheads="1"/>
          </p:cNvSpPr>
          <p:nvPr/>
        </p:nvSpPr>
        <p:spPr bwMode="auto">
          <a:xfrm>
            <a:off x="1441450" y="1246188"/>
            <a:ext cx="93440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sym typeface="Arial" panose="020B0604020202020204" pitchFamily="34" charset="0"/>
              </a:rPr>
              <a:t>21 декабря 2017 Президент Российской Федерации В.В. Путин подписал </a:t>
            </a:r>
            <a:r>
              <a:rPr lang="ru-RU" altLang="ru-RU" b="1">
                <a:solidFill>
                  <a:schemeClr val="bg1"/>
                </a:solidFill>
              </a:rPr>
              <a:t>Указ, в соответствии с которым стимулирование хозяйствующих субъектов, внедряющих систему внутреннего обеспечения соответствия требованиям антимонопольного законодательства, определяется в качестве одного из основополагающих принципов государственной политики по развитию конкуренции </a:t>
            </a:r>
          </a:p>
        </p:txBody>
      </p:sp>
      <p:sp>
        <p:nvSpPr>
          <p:cNvPr id="32776" name="Shape 26"/>
          <p:cNvSpPr>
            <a:spLocks noChangeArrowheads="1"/>
          </p:cNvSpPr>
          <p:nvPr/>
        </p:nvSpPr>
        <p:spPr bwMode="auto">
          <a:xfrm>
            <a:off x="598488" y="330200"/>
            <a:ext cx="95980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85" tIns="50785" rIns="50785" bIns="50785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Указ Президента Российской Федерации от 21.12.2017 </a:t>
            </a:r>
            <a:r>
              <a:rPr lang="ru-RU" altLang="ru-RU" sz="1600" b="1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618</a:t>
            </a:r>
            <a:r>
              <a:rPr lang="ru-RU" altLang="ru-RU" sz="1600" b="1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1600" b="1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основных направлениях государственной политики по развитию конкуренции»</a:t>
            </a:r>
            <a:endParaRPr lang="ru-RU" altLang="ru-RU" sz="1600" b="1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Широкоэкранный</PresentationFormat>
  <Paragraphs>122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Tw Cen MT</vt:lpstr>
      <vt:lpstr>Tw Cen MT Condensed</vt:lpstr>
      <vt:lpstr>Wingdings</vt:lpstr>
      <vt:lpstr>Wingdings 3</vt:lpstr>
      <vt:lpstr>3_Тема Office</vt:lpstr>
      <vt:lpstr>Интеграл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2018-08-22T13:35:10Z</dcterms:created>
  <dcterms:modified xsi:type="dcterms:W3CDTF">2018-08-24T13:04:42Z</dcterms:modified>
</cp:coreProperties>
</file>