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06572-A9BF-4B60-8BCE-4618B260C903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7D06-CD60-4AA7-8DE4-294E4F5FD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353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CF05A-BDF1-45C1-8D6E-8D609266921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871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CF05A-BDF1-45C1-8D6E-8D609266921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514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C513-3A10-4538-BCB6-7582189AD90E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146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A173-F9EF-4AED-9064-8417E4D52107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370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29D5-E0B7-449A-BC8C-1DC8C7320ED7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108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971-863E-4758-95F4-D261396C80FD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358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DCC-FF47-4687-831B-F964BF654150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266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E85-376F-4840-90F7-80E91AC4782C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482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8B1C-882D-4151-A723-53DB40C0BC17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88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F9FE-D164-4CF0-816F-0EE9EAA26593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0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342E-EAE0-4795-8474-33021EDC3584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3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D4AC-4FD6-43C6-8A5B-171EC30E2761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76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7FCD-8712-4CE3-9823-D883BE9A4FE4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89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7A4D7-1D0D-40A1-BFA7-78FD2E96DDFD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56DA-92F3-4961-9370-5D325CF0D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81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2418996"/>
            <a:ext cx="12194769" cy="4441765"/>
            <a:chOff x="0" y="2418996"/>
            <a:chExt cx="12194769" cy="4441765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2418996"/>
              <a:ext cx="12192000" cy="116378"/>
              <a:chOff x="0" y="1172095"/>
              <a:chExt cx="12192000" cy="116378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2769" y="6542117"/>
              <a:ext cx="12192000" cy="318644"/>
              <a:chOff x="0" y="1172095"/>
              <a:chExt cx="12192000" cy="116378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Прямоугольник 2"/>
          <p:cNvSpPr/>
          <p:nvPr/>
        </p:nvSpPr>
        <p:spPr>
          <a:xfrm>
            <a:off x="1670858" y="2554169"/>
            <a:ext cx="8686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Конференция: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«Новый </a:t>
            </a:r>
            <a:r>
              <a:rPr lang="ru-RU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этап развития антимонопольного </a:t>
            </a:r>
            <a:r>
              <a:rPr lang="ru-RU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комплаенса</a:t>
            </a:r>
            <a:r>
              <a:rPr lang="ru-RU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в России» 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036" y="6197724"/>
            <a:ext cx="4751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Докладчик: Дудов Александр Николаевич</a:t>
            </a:r>
            <a:endParaRPr lang="ru-R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73296" y="6197724"/>
            <a:ext cx="1418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29.08.2018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-2036" y="3771686"/>
            <a:ext cx="12194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Антимонопольный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комплаенс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в сфере закупок: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назревшая необходимость»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5981" y="133421"/>
            <a:ext cx="2618001" cy="213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040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795259"/>
            <a:ext cx="12194769" cy="6062741"/>
            <a:chOff x="0" y="798020"/>
            <a:chExt cx="12194769" cy="606274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798020"/>
              <a:ext cx="12192000" cy="116378"/>
              <a:chOff x="0" y="1172095"/>
              <a:chExt cx="12192000" cy="116378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2769" y="6542117"/>
              <a:ext cx="12192000" cy="318644"/>
              <a:chOff x="0" y="1172095"/>
              <a:chExt cx="12192000" cy="116378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3" name="Прямоугольник 12"/>
          <p:cNvSpPr/>
          <p:nvPr/>
        </p:nvSpPr>
        <p:spPr>
          <a:xfrm>
            <a:off x="1653605" y="86260"/>
            <a:ext cx="10538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Основные предпосылки внедрения антимонопольного </a:t>
            </a:r>
            <a:r>
              <a:rPr lang="ru-RU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комплаенса</a:t>
            </a:r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в системе организации закупок Заказчиков в соответствии с 223-ФЗ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809562" y="6539356"/>
            <a:ext cx="382438" cy="318644"/>
          </a:xfrm>
        </p:spPr>
        <p:txBody>
          <a:bodyPr/>
          <a:lstStyle/>
          <a:p>
            <a:fld id="{5FB856DA-92F3-4961-9370-5D325CF0DD7F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907" y="83962"/>
            <a:ext cx="795310" cy="648629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288566" y="1043252"/>
            <a:ext cx="32385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Изменение </a:t>
            </a:r>
            <a:r>
              <a:rPr lang="ru-RU" dirty="0" smtClean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антимонопольного и антикоррупционного 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законодательства РФ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88566" y="5187809"/>
            <a:ext cx="32385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Учет косвенных антимонопольных рисков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88566" y="3811726"/>
            <a:ext cx="32385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Необходимость постоянной оценки антимонопольных рисков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88566" y="2435644"/>
            <a:ext cx="32385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Необходимость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on-line 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мониторинга практики ФАС и ее учета при осуществлении закупок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02032" y="5187809"/>
            <a:ext cx="64011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«Парализованный» заказчик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Убытки от срывов сроков реализации проектов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Штрафы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Судебные издержки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716307" y="1043252"/>
            <a:ext cx="1" cy="5344886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трелка вправо 42"/>
          <p:cNvSpPr/>
          <p:nvPr/>
        </p:nvSpPr>
        <p:spPr>
          <a:xfrm>
            <a:off x="9573209" y="2162044"/>
            <a:ext cx="1538552" cy="2752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02032" y="3814823"/>
            <a:ext cx="3919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Обжалование закупок в ФАС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Штрафные санкции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Проверки</a:t>
            </a:r>
          </a:p>
        </p:txBody>
      </p:sp>
      <p:sp>
        <p:nvSpPr>
          <p:cNvPr id="45" name="Стрелка вправо 44"/>
          <p:cNvSpPr/>
          <p:nvPr/>
        </p:nvSpPr>
        <p:spPr>
          <a:xfrm rot="5400000">
            <a:off x="1780630" y="4580643"/>
            <a:ext cx="254370" cy="1065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Стрелка вправо 45"/>
          <p:cNvSpPr/>
          <p:nvPr/>
        </p:nvSpPr>
        <p:spPr>
          <a:xfrm rot="5400000">
            <a:off x="1780630" y="3220200"/>
            <a:ext cx="254370" cy="1065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Стрелка вправо 46"/>
          <p:cNvSpPr/>
          <p:nvPr/>
        </p:nvSpPr>
        <p:spPr>
          <a:xfrm rot="5400000">
            <a:off x="1780629" y="1837890"/>
            <a:ext cx="254370" cy="1065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2032" y="2441837"/>
            <a:ext cx="5379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Рассмотрение «не типичных» случаев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Учет «региональной» практики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Разъяснения ФАС и судебных инстанций 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3869966" y="2435644"/>
            <a:ext cx="4816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869966" y="3808970"/>
            <a:ext cx="4816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869966" y="5187809"/>
            <a:ext cx="4816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869966" y="1040496"/>
            <a:ext cx="4816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869966" y="1068672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69967" y="1111940"/>
            <a:ext cx="5983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Обратная связь «бизнес» – «законодатель»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Узаконивание «лучших» практик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Осуществление мониторинга изменений</a:t>
            </a:r>
          </a:p>
          <a:p>
            <a:pPr marL="285750" indent="-285750"/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80627" y="1040496"/>
            <a:ext cx="615553" cy="534764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Комплаенс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контроль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95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795259"/>
            <a:ext cx="12194769" cy="6062741"/>
            <a:chOff x="0" y="798020"/>
            <a:chExt cx="12194769" cy="606274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798020"/>
              <a:ext cx="12192000" cy="116378"/>
              <a:chOff x="0" y="1172095"/>
              <a:chExt cx="12192000" cy="116378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2769" y="6542117"/>
              <a:ext cx="12192000" cy="318644"/>
              <a:chOff x="0" y="1172095"/>
              <a:chExt cx="12192000" cy="116378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3" name="Прямоугольник 12"/>
          <p:cNvSpPr/>
          <p:nvPr/>
        </p:nvSpPr>
        <p:spPr>
          <a:xfrm>
            <a:off x="1653605" y="198398"/>
            <a:ext cx="10538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Основные проблемы и ограничения при организации </a:t>
            </a:r>
            <a:r>
              <a:rPr lang="ru-RU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комплаенс</a:t>
            </a:r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-систем Заказчика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913078" y="6539356"/>
            <a:ext cx="278921" cy="318644"/>
          </a:xfrm>
        </p:spPr>
        <p:txBody>
          <a:bodyPr/>
          <a:lstStyle/>
          <a:p>
            <a:fld id="{5FB856DA-92F3-4961-9370-5D325CF0DD7F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907" y="83962"/>
            <a:ext cx="795310" cy="64862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69071" y="1098504"/>
            <a:ext cx="5987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Модернизация бизнес процессов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Переработка внутренних нормативных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актов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Перенастройка автоматизированных систем управления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6216" y="1064833"/>
            <a:ext cx="3194613" cy="1099596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Рост корпоративных издержек</a:t>
            </a:r>
            <a:endParaRPr lang="ru-RU" dirty="0">
              <a:solidFill>
                <a:schemeClr val="dk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6570" y="2465406"/>
            <a:ext cx="3194613" cy="110154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Недостаточность детализации основных принципов закупок по 223-ФЗ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16307" y="1043252"/>
            <a:ext cx="1" cy="5344886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270075" y="3867873"/>
            <a:ext cx="3194613" cy="110154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Неоднозначность трактовок </a:t>
            </a: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135ФЗ</a:t>
            </a:r>
            <a:endParaRPr lang="ru-RU" dirty="0" smtClean="0">
              <a:solidFill>
                <a:schemeClr val="dk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855" y="5270339"/>
            <a:ext cx="3194613" cy="110154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Презумпция виновности заказчика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927865" y="1063645"/>
            <a:ext cx="48168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64570" y="2466111"/>
            <a:ext cx="48168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28871" y="2489429"/>
            <a:ext cx="5987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«Справедливость»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«Необоснованное ограничение конкуренции»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«Равноправие»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42375" y="3915045"/>
            <a:ext cx="598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«Координация деятельности участников»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«Создание преимущественных условий»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954970" y="3868577"/>
            <a:ext cx="48168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956931" y="5271043"/>
            <a:ext cx="48168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44304" y="5305936"/>
            <a:ext cx="5987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Отсутствие компенсации косвенных затрат Заказчика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Отсутствие ответственности Заявителя при необоснованности жалоб ФАС</a:t>
            </a:r>
          </a:p>
        </p:txBody>
      </p:sp>
      <p:sp>
        <p:nvSpPr>
          <p:cNvPr id="36" name="Стрелка вправо 35"/>
          <p:cNvSpPr/>
          <p:nvPr/>
        </p:nvSpPr>
        <p:spPr>
          <a:xfrm>
            <a:off x="9851009" y="2162044"/>
            <a:ext cx="1341710" cy="2752165"/>
          </a:xfrm>
          <a:prstGeom prst="rightArrow">
            <a:avLst/>
          </a:prstGeom>
          <a:solidFill>
            <a:srgbClr val="FF99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145560" y="1040496"/>
            <a:ext cx="1046440" cy="534764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Доработка законодательства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13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795259"/>
            <a:ext cx="12194769" cy="6062741"/>
            <a:chOff x="0" y="798020"/>
            <a:chExt cx="12194769" cy="606274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798020"/>
              <a:ext cx="12192000" cy="116378"/>
              <a:chOff x="0" y="1172095"/>
              <a:chExt cx="12192000" cy="116378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2769" y="6542117"/>
              <a:ext cx="12192000" cy="318644"/>
              <a:chOff x="0" y="1172095"/>
              <a:chExt cx="12192000" cy="116378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3" name="Прямоугольник 12"/>
          <p:cNvSpPr/>
          <p:nvPr/>
        </p:nvSpPr>
        <p:spPr>
          <a:xfrm>
            <a:off x="1653605" y="211583"/>
            <a:ext cx="10538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«Тонкая» н</a:t>
            </a:r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астройка </a:t>
            </a:r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системы закупок. Инструменты внедрения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895826" y="6539356"/>
            <a:ext cx="296174" cy="318644"/>
          </a:xfrm>
        </p:spPr>
        <p:txBody>
          <a:bodyPr/>
          <a:lstStyle/>
          <a:p>
            <a:fld id="{5FB856DA-92F3-4961-9370-5D325CF0DD7F}" type="slidenum">
              <a:rPr lang="ru-RU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pPr/>
              <a:t>4</a:t>
            </a:fld>
            <a:endParaRPr lang="ru-RU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907" y="83962"/>
            <a:ext cx="795310" cy="64862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0" y="96626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Создание современной </a:t>
            </a:r>
            <a:r>
              <a:rPr lang="ru-RU" dirty="0" err="1" smtClean="0">
                <a:latin typeface="Courier New" pitchFamily="49" charset="0"/>
                <a:cs typeface="Courier New" pitchFamily="49" charset="0"/>
              </a:rPr>
              <a:t>комплаенс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системы невозможно без автоматизации бизнес-процессов и правильной «настройки» </a:t>
            </a:r>
            <a:r>
              <a:rPr lang="ru-RU" dirty="0" err="1" smtClean="0">
                <a:latin typeface="Courier New" pitchFamily="49" charset="0"/>
                <a:cs typeface="Courier New" pitchFamily="49" charset="0"/>
              </a:rPr>
              <a:t>огранизационно-штатной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структуры.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254642" y="1930268"/>
            <a:ext cx="11655707" cy="2236624"/>
            <a:chOff x="105100" y="1721918"/>
            <a:chExt cx="11924905" cy="2236624"/>
          </a:xfrm>
        </p:grpSpPr>
        <p:sp>
          <p:nvSpPr>
            <p:cNvPr id="26" name="Овал 25"/>
            <p:cNvSpPr/>
            <p:nvPr/>
          </p:nvSpPr>
          <p:spPr>
            <a:xfrm>
              <a:off x="105100" y="2491823"/>
              <a:ext cx="3043213" cy="85502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«Служба СМК»</a:t>
              </a:r>
              <a:endParaRPr lang="ru-RU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044142" y="2493799"/>
              <a:ext cx="3125164" cy="85502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«Юристы»</a:t>
              </a:r>
              <a:endParaRPr lang="ru-RU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6088283" y="2470048"/>
              <a:ext cx="3102015" cy="86689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Courier New" pitchFamily="49" charset="0"/>
                  <a:cs typeface="Courier New" pitchFamily="49" charset="0"/>
                </a:rPr>
                <a:t>«Закупщики»</a:t>
              </a:r>
              <a:endParaRPr lang="ru-RU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9039829" y="2466088"/>
              <a:ext cx="2990176" cy="85898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700" dirty="0" smtClean="0">
                  <a:latin typeface="Courier New" pitchFamily="49" charset="0"/>
                  <a:cs typeface="Courier New" pitchFamily="49" charset="0"/>
                </a:rPr>
                <a:t>«Экономическая безопасность»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472540" y="1721918"/>
              <a:ext cx="9203377" cy="653143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Автоматизация </a:t>
              </a:r>
              <a:r>
                <a:rPr lang="ru-RU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бизнес-процессов</a:t>
              </a:r>
              <a:endParaRPr lang="ru-RU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222335" y="3426109"/>
              <a:ext cx="7662441" cy="53243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Закупочная комиссия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ru-RU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комплаенс-офицер</a:t>
              </a:r>
              <a:r>
                <a:rPr lang="ru-RU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lang="ru-RU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138896" y="1724628"/>
            <a:ext cx="11910350" cy="261587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16200000">
            <a:off x="5596437" y="2262855"/>
            <a:ext cx="844952" cy="506971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«Тонкая настройка»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162299" y="5312779"/>
            <a:ext cx="1794076" cy="4861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Тип заказчика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0271" y="5349434"/>
            <a:ext cx="2868595" cy="4861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Антимонопольные риск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124707" y="5316640"/>
            <a:ext cx="2868595" cy="4861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Коррупционные риски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7800" y="5981103"/>
            <a:ext cx="1162690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Сервисные Генерирующие Транспортные Строительные Специализированные Многопрофильные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 rot="16200000">
            <a:off x="7847630" y="4849795"/>
            <a:ext cx="399327" cy="141789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 rot="5400000">
            <a:off x="3879446" y="4874872"/>
            <a:ext cx="399327" cy="141789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1342666" y="4502545"/>
            <a:ext cx="1107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ISO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826898" y="4456249"/>
            <a:ext cx="1107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SRM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83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795259"/>
            <a:ext cx="12194769" cy="6062741"/>
            <a:chOff x="0" y="798020"/>
            <a:chExt cx="12194769" cy="606274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798020"/>
              <a:ext cx="12192000" cy="116378"/>
              <a:chOff x="0" y="1172095"/>
              <a:chExt cx="12192000" cy="116378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2769" y="6542117"/>
              <a:ext cx="12192000" cy="318644"/>
              <a:chOff x="0" y="1172095"/>
              <a:chExt cx="12192000" cy="116378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3" name="Прямоугольник 12"/>
          <p:cNvSpPr/>
          <p:nvPr/>
        </p:nvSpPr>
        <p:spPr>
          <a:xfrm>
            <a:off x="1653605" y="215650"/>
            <a:ext cx="10538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Косвенные эффекты создания системы </a:t>
            </a:r>
            <a:r>
              <a:rPr lang="ru-RU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комплаенс-контроля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895826" y="6539356"/>
            <a:ext cx="296174" cy="318644"/>
          </a:xfrm>
        </p:spPr>
        <p:txBody>
          <a:bodyPr/>
          <a:lstStyle/>
          <a:p>
            <a:fld id="{5FB856DA-92F3-4961-9370-5D325CF0DD7F}" type="slidenum">
              <a:rPr lang="ru-RU" smtClean="0">
                <a:solidFill>
                  <a:schemeClr val="bg1"/>
                </a:solidFill>
              </a:rPr>
              <a:pPr/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907" y="83962"/>
            <a:ext cx="795310" cy="648629"/>
          </a:xfrm>
          <a:prstGeom prst="rect">
            <a:avLst/>
          </a:prstGeom>
        </p:spPr>
      </p:pic>
      <p:sp>
        <p:nvSpPr>
          <p:cNvPr id="20" name="Скругленный прямоугольник 19"/>
          <p:cNvSpPr/>
          <p:nvPr/>
        </p:nvSpPr>
        <p:spPr>
          <a:xfrm>
            <a:off x="138913" y="1088021"/>
            <a:ext cx="5578995" cy="9954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Обратная связь «бизнес» – «законодатель»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245489" y="2847373"/>
            <a:ext cx="7801336" cy="172462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Комплаенс</a:t>
            </a:r>
            <a:r>
              <a:rPr lang="ru-RU" sz="4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контроль</a:t>
            </a:r>
            <a:endParaRPr lang="ru-RU" sz="4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25895" y="1101526"/>
            <a:ext cx="5578995" cy="9954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Эффективные закупки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462548" y="5386086"/>
            <a:ext cx="5578995" cy="9954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Вовлеченность менеджмента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67849" y="5399591"/>
            <a:ext cx="5578995" cy="9954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Информированность персонала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19169801">
            <a:off x="8449521" y="2164461"/>
            <a:ext cx="995422" cy="7292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2103650">
            <a:off x="8474598" y="4516054"/>
            <a:ext cx="995422" cy="7292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12862822">
            <a:off x="2803004" y="2166390"/>
            <a:ext cx="995422" cy="7292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8602234">
            <a:off x="2745131" y="4573925"/>
            <a:ext cx="995422" cy="7292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312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2418996"/>
            <a:ext cx="12194769" cy="4441765"/>
            <a:chOff x="0" y="2418996"/>
            <a:chExt cx="12194769" cy="4441765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2418996"/>
              <a:ext cx="12192000" cy="116378"/>
              <a:chOff x="0" y="1172095"/>
              <a:chExt cx="12192000" cy="116378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2769" y="6542117"/>
              <a:ext cx="12192000" cy="318644"/>
              <a:chOff x="0" y="1172095"/>
              <a:chExt cx="12192000" cy="116378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0" y="1172095"/>
                <a:ext cx="2061556" cy="1163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2061556" y="1172095"/>
                <a:ext cx="10130444" cy="1163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1738818" y="3508858"/>
            <a:ext cx="80730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СПАСИБО ЗА ВНИМАНИЕ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5981" y="133421"/>
            <a:ext cx="2618001" cy="213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5569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287</Words>
  <Application>Microsoft Office PowerPoint</Application>
  <PresentationFormat>Произвольный</PresentationFormat>
  <Paragraphs>71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Hydroproject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Дудов Александр Николаевич</dc:creator>
  <cp:lastModifiedBy>Alexnet</cp:lastModifiedBy>
  <cp:revision>35</cp:revision>
  <dcterms:created xsi:type="dcterms:W3CDTF">2018-08-28T17:02:22Z</dcterms:created>
  <dcterms:modified xsi:type="dcterms:W3CDTF">2018-08-28T22:57:20Z</dcterms:modified>
</cp:coreProperties>
</file>