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0" r:id="rId1"/>
    <p:sldMasterId id="2147483764" r:id="rId2"/>
    <p:sldMasterId id="2147483825" r:id="rId3"/>
    <p:sldMasterId id="2147483812" r:id="rId4"/>
  </p:sldMasterIdLst>
  <p:notesMasterIdLst>
    <p:notesMasterId r:id="rId12"/>
  </p:notesMasterIdLst>
  <p:handoutMasterIdLst>
    <p:handoutMasterId r:id="rId13"/>
  </p:handoutMasterIdLst>
  <p:sldIdLst>
    <p:sldId id="297" r:id="rId5"/>
    <p:sldId id="286" r:id="rId6"/>
    <p:sldId id="298" r:id="rId7"/>
    <p:sldId id="287" r:id="rId8"/>
    <p:sldId id="299" r:id="rId9"/>
    <p:sldId id="300" r:id="rId10"/>
    <p:sldId id="301" r:id="rId11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44C"/>
    <a:srgbClr val="EDB900"/>
    <a:srgbClr val="FFC7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36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311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9C8647-027B-4D7F-B2DA-7DDE204A65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C2CC0B-61CF-41F6-AD5C-E2E454BFF2A0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Что дает антимонопольный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комплаенс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EAF2C4-32E9-40AD-A184-3E56DAD83A83}" type="parTrans" cxnId="{8C4B62DE-6617-43D4-AB32-BEBCAC1C54C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B797A2-4AC5-47CE-B671-CCFF4AC76A65}" type="sibTrans" cxnId="{8C4B62DE-6617-43D4-AB32-BEBCAC1C54C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789065-A092-451F-8B24-2AD427D7F3D6}">
      <dgm:prSet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Митигация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рисков, не покрытых положением о закупке, прежде всего, - рисков сговоров.</a:t>
          </a:r>
        </a:p>
      </dgm:t>
    </dgm:pt>
    <dgm:pt modelId="{6E771634-5907-4C56-AB50-091FD8D5D172}" type="parTrans" cxnId="{3A023CDF-C96C-46B3-B869-786C4F55D4B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4879FC-BF4B-40AB-8F14-21A46C092B01}" type="sibTrans" cxnId="{3A023CDF-C96C-46B3-B869-786C4F55D4B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19B658-D0A4-4690-AB41-0CBA9C56B50A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Возможность снижения ответственности при эффективном антимонопольном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комплаенсе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gm:t>
    </dgm:pt>
    <dgm:pt modelId="{8CF48729-5847-40C6-AFC2-47BEC0E78221}" type="parTrans" cxnId="{12696F45-E166-4559-AF10-63E2076F46A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AA453B-DFB8-4C11-8744-DC43A0055BC6}" type="sibTrans" cxnId="{12696F45-E166-4559-AF10-63E2076F46A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FAA51A-470F-40FE-8E1C-DD281B4EA99F}" type="pres">
      <dgm:prSet presAssocID="{B49C8647-027B-4D7F-B2DA-7DDE204A65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499D84-8EFD-464A-AB60-D258FA51ADEE}" type="pres">
      <dgm:prSet presAssocID="{44C2CC0B-61CF-41F6-AD5C-E2E454BFF2A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376CA-ED0D-42F9-AE00-7B788FBA1F1D}" type="pres">
      <dgm:prSet presAssocID="{44C2CC0B-61CF-41F6-AD5C-E2E454BFF2A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023CDF-C96C-46B3-B869-786C4F55D4B5}" srcId="{44C2CC0B-61CF-41F6-AD5C-E2E454BFF2A0}" destId="{67789065-A092-451F-8B24-2AD427D7F3D6}" srcOrd="0" destOrd="0" parTransId="{6E771634-5907-4C56-AB50-091FD8D5D172}" sibTransId="{644879FC-BF4B-40AB-8F14-21A46C092B01}"/>
    <dgm:cxn modelId="{8C4B62DE-6617-43D4-AB32-BEBCAC1C54CA}" srcId="{B49C8647-027B-4D7F-B2DA-7DDE204A6547}" destId="{44C2CC0B-61CF-41F6-AD5C-E2E454BFF2A0}" srcOrd="0" destOrd="0" parTransId="{D2EAF2C4-32E9-40AD-A184-3E56DAD83A83}" sibTransId="{33B797A2-4AC5-47CE-B671-CCFF4AC76A65}"/>
    <dgm:cxn modelId="{F9747FD8-D82E-4393-9540-372DBB9C0085}" type="presOf" srcId="{44C2CC0B-61CF-41F6-AD5C-E2E454BFF2A0}" destId="{A9499D84-8EFD-464A-AB60-D258FA51ADEE}" srcOrd="0" destOrd="0" presId="urn:microsoft.com/office/officeart/2005/8/layout/vList2"/>
    <dgm:cxn modelId="{45CB50A1-6457-404B-BD67-C53E60D6B452}" type="presOf" srcId="{2119B658-D0A4-4690-AB41-0CBA9C56B50A}" destId="{FFE376CA-ED0D-42F9-AE00-7B788FBA1F1D}" srcOrd="0" destOrd="1" presId="urn:microsoft.com/office/officeart/2005/8/layout/vList2"/>
    <dgm:cxn modelId="{4E58D14D-5958-483B-94E7-821B000D4411}" type="presOf" srcId="{B49C8647-027B-4D7F-B2DA-7DDE204A6547}" destId="{DCFAA51A-470F-40FE-8E1C-DD281B4EA99F}" srcOrd="0" destOrd="0" presId="urn:microsoft.com/office/officeart/2005/8/layout/vList2"/>
    <dgm:cxn modelId="{E790C2DF-D862-4C74-B136-A9AFB5D22077}" type="presOf" srcId="{67789065-A092-451F-8B24-2AD427D7F3D6}" destId="{FFE376CA-ED0D-42F9-AE00-7B788FBA1F1D}" srcOrd="0" destOrd="0" presId="urn:microsoft.com/office/officeart/2005/8/layout/vList2"/>
    <dgm:cxn modelId="{12696F45-E166-4559-AF10-63E2076F46A6}" srcId="{44C2CC0B-61CF-41F6-AD5C-E2E454BFF2A0}" destId="{2119B658-D0A4-4690-AB41-0CBA9C56B50A}" srcOrd="1" destOrd="0" parTransId="{8CF48729-5847-40C6-AFC2-47BEC0E78221}" sibTransId="{2AAA453B-DFB8-4C11-8744-DC43A0055BC6}"/>
    <dgm:cxn modelId="{0BFE3D96-06AB-42BE-B034-FC1D7BEC9E3C}" type="presParOf" srcId="{DCFAA51A-470F-40FE-8E1C-DD281B4EA99F}" destId="{A9499D84-8EFD-464A-AB60-D258FA51ADEE}" srcOrd="0" destOrd="0" presId="urn:microsoft.com/office/officeart/2005/8/layout/vList2"/>
    <dgm:cxn modelId="{5FA8BF3C-AE66-4C5A-9B36-10DB355A1BFE}" type="presParOf" srcId="{DCFAA51A-470F-40FE-8E1C-DD281B4EA99F}" destId="{FFE376CA-ED0D-42F9-AE00-7B788FBA1F1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ED2D2A-5828-4F97-8172-251C91E7CA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8814CA-5174-4A34-B118-F96C001FB736}">
      <dgm:prSet phldrT="[Текст]" custT="1"/>
      <dgm:spPr/>
      <dgm:t>
        <a:bodyPr/>
        <a:lstStyle/>
        <a:p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Цели компании: 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9D0BE4-86E3-47BA-825D-C0250BA831F9}" type="parTrans" cxnId="{463C6451-1FD6-422A-B748-6AE5684871F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DAAEF6-4921-4189-AC36-C77305A5DFAE}" type="sibTrans" cxnId="{463C6451-1FD6-422A-B748-6AE5684871F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0D2647-D209-42D1-ABD1-246EC7827744}">
      <dgm:prSet custT="1"/>
      <dgm:spPr/>
      <dgm:t>
        <a:bodyPr/>
        <a:lstStyle/>
        <a:p>
          <a:r>
            <a:rPr lang="ru-RU" sz="2400" b="0" dirty="0" smtClean="0">
              <a:latin typeface="Arial" panose="020B0604020202020204" pitchFamily="34" charset="0"/>
              <a:cs typeface="Arial" panose="020B0604020202020204" pitchFamily="34" charset="0"/>
            </a:rPr>
            <a:t>Предотвращение </a:t>
          </a:r>
          <a:r>
            <a:rPr lang="ru-RU" sz="2400" b="0" dirty="0" err="1" smtClean="0">
              <a:latin typeface="Arial" panose="020B0604020202020204" pitchFamily="34" charset="0"/>
              <a:cs typeface="Arial" panose="020B0604020202020204" pitchFamily="34" charset="0"/>
            </a:rPr>
            <a:t>репутационного</a:t>
          </a:r>
          <a:r>
            <a:rPr lang="ru-RU" sz="2400" b="0" dirty="0" smtClean="0">
              <a:latin typeface="Arial" panose="020B0604020202020204" pitchFamily="34" charset="0"/>
              <a:cs typeface="Arial" panose="020B0604020202020204" pitchFamily="34" charset="0"/>
            </a:rPr>
            <a:t> вреда </a:t>
          </a:r>
        </a:p>
      </dgm:t>
    </dgm:pt>
    <dgm:pt modelId="{8C269F1C-63DF-4D1F-A560-11D8E43F1B69}" type="parTrans" cxnId="{C125B556-23EB-4C0E-B571-446175BEEC3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AADA9F-BF8A-48FB-AA28-066FB58979AC}" type="sibTrans" cxnId="{C125B556-23EB-4C0E-B571-446175BEEC3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F828C9-249F-47B0-99D5-266D4AA589CA}">
      <dgm:prSet custT="1"/>
      <dgm:spPr/>
      <dgm:t>
        <a:bodyPr/>
        <a:lstStyle/>
        <a:p>
          <a:r>
            <a:rPr lang="ru-RU" sz="2400" b="0" smtClean="0">
              <a:latin typeface="Arial" panose="020B0604020202020204" pitchFamily="34" charset="0"/>
              <a:cs typeface="Arial" panose="020B0604020202020204" pitchFamily="34" charset="0"/>
            </a:rPr>
            <a:t>Смягчение административной ответственности компании  </a:t>
          </a:r>
          <a:endParaRPr lang="ru-RU" sz="2400" b="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C32A8E-DFD6-4FBD-804C-AD063F3096AB}" type="parTrans" cxnId="{5EDFF255-7E9D-474D-BA85-48A205FC56C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875CFF-FB6F-42A6-9AE1-901E7D3B82E4}" type="sibTrans" cxnId="{5EDFF255-7E9D-474D-BA85-48A205FC56C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B12B65-2899-4947-BA6A-7BF37B997518}" type="pres">
      <dgm:prSet presAssocID="{6DED2D2A-5828-4F97-8172-251C91E7CA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1251C1-038C-4A0A-8B4C-73953A62F50C}" type="pres">
      <dgm:prSet presAssocID="{748814CA-5174-4A34-B118-F96C001FB73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FB0EF-B79B-4DA9-AD7A-71FF0C4DEC6C}" type="pres">
      <dgm:prSet presAssocID="{748814CA-5174-4A34-B118-F96C001FB73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35BC0A-D8A6-4169-838B-7600C96DFCF3}" type="presOf" srcId="{680D2647-D209-42D1-ABD1-246EC7827744}" destId="{47DFB0EF-B79B-4DA9-AD7A-71FF0C4DEC6C}" srcOrd="0" destOrd="0" presId="urn:microsoft.com/office/officeart/2005/8/layout/vList2"/>
    <dgm:cxn modelId="{E6E98948-A67B-4C7D-8B35-C73078DB5AEB}" type="presOf" srcId="{748814CA-5174-4A34-B118-F96C001FB736}" destId="{2A1251C1-038C-4A0A-8B4C-73953A62F50C}" srcOrd="0" destOrd="0" presId="urn:microsoft.com/office/officeart/2005/8/layout/vList2"/>
    <dgm:cxn modelId="{07F6B49A-7D16-4074-BC1A-9111092CAACB}" type="presOf" srcId="{6DED2D2A-5828-4F97-8172-251C91E7CAAC}" destId="{38B12B65-2899-4947-BA6A-7BF37B997518}" srcOrd="0" destOrd="0" presId="urn:microsoft.com/office/officeart/2005/8/layout/vList2"/>
    <dgm:cxn modelId="{F678143A-FECB-4E3F-9AD9-D19FB101590F}" type="presOf" srcId="{30F828C9-249F-47B0-99D5-266D4AA589CA}" destId="{47DFB0EF-B79B-4DA9-AD7A-71FF0C4DEC6C}" srcOrd="0" destOrd="1" presId="urn:microsoft.com/office/officeart/2005/8/layout/vList2"/>
    <dgm:cxn modelId="{5EDFF255-7E9D-474D-BA85-48A205FC56C8}" srcId="{748814CA-5174-4A34-B118-F96C001FB736}" destId="{30F828C9-249F-47B0-99D5-266D4AA589CA}" srcOrd="1" destOrd="0" parTransId="{39C32A8E-DFD6-4FBD-804C-AD063F3096AB}" sibTransId="{2B875CFF-FB6F-42A6-9AE1-901E7D3B82E4}"/>
    <dgm:cxn modelId="{C125B556-23EB-4C0E-B571-446175BEEC3D}" srcId="{748814CA-5174-4A34-B118-F96C001FB736}" destId="{680D2647-D209-42D1-ABD1-246EC7827744}" srcOrd="0" destOrd="0" parTransId="{8C269F1C-63DF-4D1F-A560-11D8E43F1B69}" sibTransId="{B0AADA9F-BF8A-48FB-AA28-066FB58979AC}"/>
    <dgm:cxn modelId="{463C6451-1FD6-422A-B748-6AE5684871F5}" srcId="{6DED2D2A-5828-4F97-8172-251C91E7CAAC}" destId="{748814CA-5174-4A34-B118-F96C001FB736}" srcOrd="0" destOrd="0" parTransId="{269D0BE4-86E3-47BA-825D-C0250BA831F9}" sibTransId="{B1DAAEF6-4921-4189-AC36-C77305A5DFAE}"/>
    <dgm:cxn modelId="{525693CA-AE8C-4599-B3FD-D4A74714E492}" type="presParOf" srcId="{38B12B65-2899-4947-BA6A-7BF37B997518}" destId="{2A1251C1-038C-4A0A-8B4C-73953A62F50C}" srcOrd="0" destOrd="0" presId="urn:microsoft.com/office/officeart/2005/8/layout/vList2"/>
    <dgm:cxn modelId="{7F73BBE7-4A70-41F4-85B7-6FB1A2E7CA3D}" type="presParOf" srcId="{38B12B65-2899-4947-BA6A-7BF37B997518}" destId="{47DFB0EF-B79B-4DA9-AD7A-71FF0C4DEC6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0D2411-C494-489D-B51F-42AEE42099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7314A6-C3E5-44BC-8C10-1B407427294D}">
      <dgm:prSet phldrT="[Текст]"/>
      <dgm:spPr/>
      <dgm:t>
        <a:bodyPr/>
        <a:lstStyle/>
        <a:p>
          <a:r>
            <a:rPr lang="ru-RU" altLang="ru-RU" b="1" dirty="0" smtClean="0"/>
            <a:t>Полнота</a:t>
          </a:r>
          <a:endParaRPr lang="ru-RU" dirty="0"/>
        </a:p>
      </dgm:t>
    </dgm:pt>
    <dgm:pt modelId="{CA608FC4-F54D-405A-B500-3EE372C584D2}" type="parTrans" cxnId="{685E3631-3F0F-4FC4-8393-B97B02840AC0}">
      <dgm:prSet/>
      <dgm:spPr/>
      <dgm:t>
        <a:bodyPr/>
        <a:lstStyle/>
        <a:p>
          <a:endParaRPr lang="ru-RU"/>
        </a:p>
      </dgm:t>
    </dgm:pt>
    <dgm:pt modelId="{6A56C2C5-0507-44A9-8F9F-0067E9F34A6C}" type="sibTrans" cxnId="{685E3631-3F0F-4FC4-8393-B97B02840AC0}">
      <dgm:prSet/>
      <dgm:spPr/>
      <dgm:t>
        <a:bodyPr/>
        <a:lstStyle/>
        <a:p>
          <a:endParaRPr lang="ru-RU"/>
        </a:p>
      </dgm:t>
    </dgm:pt>
    <dgm:pt modelId="{E35897E1-084D-4063-AC6E-BA2481D64B5B}">
      <dgm:prSet/>
      <dgm:spPr/>
      <dgm:t>
        <a:bodyPr/>
        <a:lstStyle/>
        <a:p>
          <a:r>
            <a:rPr lang="ru-RU" altLang="ru-RU" b="1" dirty="0" smtClean="0"/>
            <a:t>Понятность</a:t>
          </a:r>
          <a:endParaRPr lang="ru-RU" altLang="ru-RU" dirty="0"/>
        </a:p>
      </dgm:t>
    </dgm:pt>
    <dgm:pt modelId="{592094B0-B03C-48F0-B692-41060B7B04C2}" type="parTrans" cxnId="{E2A8282E-9D9F-4D0A-9251-89E6386B5B34}">
      <dgm:prSet/>
      <dgm:spPr/>
      <dgm:t>
        <a:bodyPr/>
        <a:lstStyle/>
        <a:p>
          <a:endParaRPr lang="ru-RU"/>
        </a:p>
      </dgm:t>
    </dgm:pt>
    <dgm:pt modelId="{D9F5F5DF-FD1E-48A1-91B7-DF4A0ADB3DA5}" type="sibTrans" cxnId="{E2A8282E-9D9F-4D0A-9251-89E6386B5B34}">
      <dgm:prSet/>
      <dgm:spPr/>
      <dgm:t>
        <a:bodyPr/>
        <a:lstStyle/>
        <a:p>
          <a:endParaRPr lang="ru-RU"/>
        </a:p>
      </dgm:t>
    </dgm:pt>
    <dgm:pt modelId="{ED0A30C0-80E0-4940-9E64-6CB922973219}">
      <dgm:prSet/>
      <dgm:spPr/>
      <dgm:t>
        <a:bodyPr/>
        <a:lstStyle/>
        <a:p>
          <a:r>
            <a:rPr lang="ru-RU" altLang="ru-RU" b="1" dirty="0" smtClean="0"/>
            <a:t>Информирование</a:t>
          </a:r>
          <a:endParaRPr lang="ru-RU" altLang="ru-RU" dirty="0"/>
        </a:p>
      </dgm:t>
    </dgm:pt>
    <dgm:pt modelId="{B28BD22E-8188-4060-9026-14033E652516}" type="parTrans" cxnId="{FAC01B2B-1F89-41EE-AAC5-F805B0A19910}">
      <dgm:prSet/>
      <dgm:spPr/>
      <dgm:t>
        <a:bodyPr/>
        <a:lstStyle/>
        <a:p>
          <a:endParaRPr lang="ru-RU"/>
        </a:p>
      </dgm:t>
    </dgm:pt>
    <dgm:pt modelId="{0A95BD76-2D73-4B49-BCCF-46186B0ECC0F}" type="sibTrans" cxnId="{FAC01B2B-1F89-41EE-AAC5-F805B0A19910}">
      <dgm:prSet/>
      <dgm:spPr/>
      <dgm:t>
        <a:bodyPr/>
        <a:lstStyle/>
        <a:p>
          <a:endParaRPr lang="ru-RU"/>
        </a:p>
      </dgm:t>
    </dgm:pt>
    <dgm:pt modelId="{FD634EF2-F637-439D-8D0D-3B7C656BFEA5}">
      <dgm:prSet/>
      <dgm:spPr/>
      <dgm:t>
        <a:bodyPr/>
        <a:lstStyle/>
        <a:p>
          <a:r>
            <a:rPr lang="ru-RU" altLang="ru-RU" b="1" dirty="0" smtClean="0"/>
            <a:t>  Контроль и ответственность</a:t>
          </a:r>
          <a:endParaRPr lang="ru-RU" altLang="ru-RU" b="1" dirty="0"/>
        </a:p>
      </dgm:t>
    </dgm:pt>
    <dgm:pt modelId="{62AAAB39-2AAF-4359-8DEB-E35F735A4E6B}" type="parTrans" cxnId="{6894E284-A5A5-4629-9E1C-F6A18FD5938E}">
      <dgm:prSet/>
      <dgm:spPr/>
      <dgm:t>
        <a:bodyPr/>
        <a:lstStyle/>
        <a:p>
          <a:endParaRPr lang="ru-RU"/>
        </a:p>
      </dgm:t>
    </dgm:pt>
    <dgm:pt modelId="{E2C1E70C-5A97-4EB5-B788-7A71FC078DB9}" type="sibTrans" cxnId="{6894E284-A5A5-4629-9E1C-F6A18FD5938E}">
      <dgm:prSet/>
      <dgm:spPr/>
      <dgm:t>
        <a:bodyPr/>
        <a:lstStyle/>
        <a:p>
          <a:endParaRPr lang="ru-RU"/>
        </a:p>
      </dgm:t>
    </dgm:pt>
    <dgm:pt modelId="{35DCC758-CA6D-47BD-BB17-8FD36F20BA30}">
      <dgm:prSet phldrT="[Текст]"/>
      <dgm:spPr/>
      <dgm:t>
        <a:bodyPr/>
        <a:lstStyle/>
        <a:p>
          <a:r>
            <a:rPr lang="ru-RU" altLang="ru-RU" b="1" dirty="0" smtClean="0"/>
            <a:t>Антимонопольный </a:t>
          </a:r>
          <a:r>
            <a:rPr lang="ru-RU" altLang="ru-RU" b="1" dirty="0" err="1" smtClean="0"/>
            <a:t>комплаенс</a:t>
          </a:r>
          <a:r>
            <a:rPr lang="ru-RU" altLang="ru-RU" b="1" dirty="0" smtClean="0"/>
            <a:t> включает запрет на совершение действий, которые привели или могли привести к рассматриваемому нарушению (если только это не уникальная практика, которая не могла быть учтена компанией). </a:t>
          </a:r>
          <a:endParaRPr lang="ru-RU" dirty="0"/>
        </a:p>
      </dgm:t>
    </dgm:pt>
    <dgm:pt modelId="{CAF382F2-C8E6-4358-8C16-042755397602}" type="parTrans" cxnId="{C8E93ED6-F214-4CB0-8F81-4E98D0293024}">
      <dgm:prSet/>
      <dgm:spPr/>
      <dgm:t>
        <a:bodyPr/>
        <a:lstStyle/>
        <a:p>
          <a:endParaRPr lang="ru-RU"/>
        </a:p>
      </dgm:t>
    </dgm:pt>
    <dgm:pt modelId="{83CA4C3A-C570-4FF3-BB13-D23E5E728B66}" type="sibTrans" cxnId="{C8E93ED6-F214-4CB0-8F81-4E98D0293024}">
      <dgm:prSet/>
      <dgm:spPr/>
      <dgm:t>
        <a:bodyPr/>
        <a:lstStyle/>
        <a:p>
          <a:endParaRPr lang="ru-RU"/>
        </a:p>
      </dgm:t>
    </dgm:pt>
    <dgm:pt modelId="{D7E20041-FC27-4480-A25A-D1969504A217}">
      <dgm:prSet/>
      <dgm:spPr/>
      <dgm:t>
        <a:bodyPr/>
        <a:lstStyle/>
        <a:p>
          <a:r>
            <a:rPr lang="ru-RU" altLang="ru-RU" b="1" dirty="0" smtClean="0"/>
            <a:t>Недопустимые практики изложены предельно четко, конкретно и прозрачно.</a:t>
          </a:r>
          <a:endParaRPr lang="ru-RU" altLang="ru-RU" dirty="0"/>
        </a:p>
      </dgm:t>
    </dgm:pt>
    <dgm:pt modelId="{4AE5D12B-42E8-4578-B37D-C21C5EEBA39D}" type="parTrans" cxnId="{DFE564B1-BBA0-4AF3-BB20-4B62F3EED19F}">
      <dgm:prSet/>
      <dgm:spPr/>
      <dgm:t>
        <a:bodyPr/>
        <a:lstStyle/>
        <a:p>
          <a:endParaRPr lang="ru-RU"/>
        </a:p>
      </dgm:t>
    </dgm:pt>
    <dgm:pt modelId="{44D3DDBB-9538-4F65-8515-AC8EA4BCA722}" type="sibTrans" cxnId="{DFE564B1-BBA0-4AF3-BB20-4B62F3EED19F}">
      <dgm:prSet/>
      <dgm:spPr/>
      <dgm:t>
        <a:bodyPr/>
        <a:lstStyle/>
        <a:p>
          <a:endParaRPr lang="ru-RU"/>
        </a:p>
      </dgm:t>
    </dgm:pt>
    <dgm:pt modelId="{04ABF2BB-E20C-4A01-AC7C-EFB089093D10}">
      <dgm:prSet/>
      <dgm:spPr/>
      <dgm:t>
        <a:bodyPr/>
        <a:lstStyle/>
        <a:p>
          <a:r>
            <a:rPr lang="ru-RU" altLang="ru-RU" b="1" dirty="0" smtClean="0"/>
            <a:t>Сотрудники проинформированы и обучены (есть лист ознакомления и участия в </a:t>
          </a:r>
          <a:r>
            <a:rPr lang="ru-RU" altLang="ru-RU" b="1" dirty="0" err="1" smtClean="0"/>
            <a:t>тренинговых</a:t>
          </a:r>
          <a:r>
            <a:rPr lang="ru-RU" altLang="ru-RU" b="1" dirty="0" smtClean="0"/>
            <a:t>/обучающих программах).</a:t>
          </a:r>
          <a:endParaRPr lang="ru-RU" altLang="ru-RU" dirty="0"/>
        </a:p>
      </dgm:t>
    </dgm:pt>
    <dgm:pt modelId="{1E86BCD2-872A-4A61-9AD7-6F057D40681E}" type="parTrans" cxnId="{9DB90FD6-0B26-464E-9E45-E4916B814472}">
      <dgm:prSet/>
      <dgm:spPr/>
      <dgm:t>
        <a:bodyPr/>
        <a:lstStyle/>
        <a:p>
          <a:endParaRPr lang="ru-RU"/>
        </a:p>
      </dgm:t>
    </dgm:pt>
    <dgm:pt modelId="{EA857EDF-D272-4391-A2D9-7838997C7CC4}" type="sibTrans" cxnId="{9DB90FD6-0B26-464E-9E45-E4916B814472}">
      <dgm:prSet/>
      <dgm:spPr/>
      <dgm:t>
        <a:bodyPr/>
        <a:lstStyle/>
        <a:p>
          <a:endParaRPr lang="ru-RU"/>
        </a:p>
      </dgm:t>
    </dgm:pt>
    <dgm:pt modelId="{A9065A71-A2BD-4FFC-8096-F9FD7F33A930}">
      <dgm:prSet/>
      <dgm:spPr/>
      <dgm:t>
        <a:bodyPr/>
        <a:lstStyle/>
        <a:p>
          <a:r>
            <a:rPr lang="ru-RU" altLang="ru-RU" b="1" dirty="0" smtClean="0"/>
            <a:t>Компания наладила </a:t>
          </a:r>
          <a:r>
            <a:rPr lang="ru-RU" altLang="ru-RU" b="1" u="sng" dirty="0" smtClean="0"/>
            <a:t>независимый</a:t>
          </a:r>
          <a:r>
            <a:rPr lang="ru-RU" altLang="ru-RU" b="1" dirty="0" smtClean="0"/>
            <a:t> контроль и корректно определила «точки» контроля, которые позволяют своевременно выявлять нарушение. При этом, нарушение правил </a:t>
          </a:r>
          <a:r>
            <a:rPr lang="ru-RU" altLang="ru-RU" b="1" dirty="0" err="1" smtClean="0"/>
            <a:t>комплаенса</a:t>
          </a:r>
          <a:r>
            <a:rPr lang="ru-RU" altLang="ru-RU" b="1" dirty="0" smtClean="0"/>
            <a:t> влечет дисциплинарную ответственность.</a:t>
          </a:r>
          <a:endParaRPr lang="ru-RU" altLang="ru-RU" b="1" dirty="0"/>
        </a:p>
      </dgm:t>
    </dgm:pt>
    <dgm:pt modelId="{B9B56CFF-0C28-450A-9B7E-EC0DE1FCE247}" type="parTrans" cxnId="{C40C030C-E1AC-44B7-BCB2-E43FBA21FBD3}">
      <dgm:prSet/>
      <dgm:spPr/>
      <dgm:t>
        <a:bodyPr/>
        <a:lstStyle/>
        <a:p>
          <a:endParaRPr lang="ru-RU"/>
        </a:p>
      </dgm:t>
    </dgm:pt>
    <dgm:pt modelId="{8B2586A0-8600-4668-B8CC-142EB520FA8F}" type="sibTrans" cxnId="{C40C030C-E1AC-44B7-BCB2-E43FBA21FBD3}">
      <dgm:prSet/>
      <dgm:spPr/>
      <dgm:t>
        <a:bodyPr/>
        <a:lstStyle/>
        <a:p>
          <a:endParaRPr lang="ru-RU"/>
        </a:p>
      </dgm:t>
    </dgm:pt>
    <dgm:pt modelId="{15B746C4-4247-499B-ACFF-3B90B29BE9CE}" type="pres">
      <dgm:prSet presAssocID="{A00D2411-C494-489D-B51F-42AEE42099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DB1DB9-2E29-4F0F-971A-596B838F588D}" type="pres">
      <dgm:prSet presAssocID="{977314A6-C3E5-44BC-8C10-1B407427294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5947F-4CBA-4C81-9DEE-A847A0E3B971}" type="pres">
      <dgm:prSet presAssocID="{977314A6-C3E5-44BC-8C10-1B407427294D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FBA18-C057-411E-9E6B-0916724B599B}" type="pres">
      <dgm:prSet presAssocID="{E35897E1-084D-4063-AC6E-BA2481D64B5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DC95F-A5AF-4ECC-9C29-4242155847AA}" type="pres">
      <dgm:prSet presAssocID="{E35897E1-084D-4063-AC6E-BA2481D64B5B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2CE9F-AEE5-44BB-9941-B98EFC128543}" type="pres">
      <dgm:prSet presAssocID="{ED0A30C0-80E0-4940-9E64-6CB92297321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94D06-FF47-485A-8D24-E5E8182BFA8D}" type="pres">
      <dgm:prSet presAssocID="{ED0A30C0-80E0-4940-9E64-6CB922973219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709ED-69CB-41F5-9866-093BF4C6CF3E}" type="pres">
      <dgm:prSet presAssocID="{FD634EF2-F637-439D-8D0D-3B7C656BFEA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516A6-8210-4AD8-8E8C-BA556B53D881}" type="pres">
      <dgm:prSet presAssocID="{FD634EF2-F637-439D-8D0D-3B7C656BFEA5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5E3631-3F0F-4FC4-8393-B97B02840AC0}" srcId="{A00D2411-C494-489D-B51F-42AEE4209998}" destId="{977314A6-C3E5-44BC-8C10-1B407427294D}" srcOrd="0" destOrd="0" parTransId="{CA608FC4-F54D-405A-B500-3EE372C584D2}" sibTransId="{6A56C2C5-0507-44A9-8F9F-0067E9F34A6C}"/>
    <dgm:cxn modelId="{349EE777-67F2-4D9E-AAF2-9592ECF44F7B}" type="presOf" srcId="{D7E20041-FC27-4480-A25A-D1969504A217}" destId="{B3CDC95F-A5AF-4ECC-9C29-4242155847AA}" srcOrd="0" destOrd="0" presId="urn:microsoft.com/office/officeart/2005/8/layout/vList2"/>
    <dgm:cxn modelId="{FAC01B2B-1F89-41EE-AAC5-F805B0A19910}" srcId="{A00D2411-C494-489D-B51F-42AEE4209998}" destId="{ED0A30C0-80E0-4940-9E64-6CB922973219}" srcOrd="2" destOrd="0" parTransId="{B28BD22E-8188-4060-9026-14033E652516}" sibTransId="{0A95BD76-2D73-4B49-BCCF-46186B0ECC0F}"/>
    <dgm:cxn modelId="{C54B455C-F9E0-40AB-B6E1-14A51D3921E7}" type="presOf" srcId="{04ABF2BB-E20C-4A01-AC7C-EFB089093D10}" destId="{AF394D06-FF47-485A-8D24-E5E8182BFA8D}" srcOrd="0" destOrd="0" presId="urn:microsoft.com/office/officeart/2005/8/layout/vList2"/>
    <dgm:cxn modelId="{DFE564B1-BBA0-4AF3-BB20-4B62F3EED19F}" srcId="{E35897E1-084D-4063-AC6E-BA2481D64B5B}" destId="{D7E20041-FC27-4480-A25A-D1969504A217}" srcOrd="0" destOrd="0" parTransId="{4AE5D12B-42E8-4578-B37D-C21C5EEBA39D}" sibTransId="{44D3DDBB-9538-4F65-8515-AC8EA4BCA722}"/>
    <dgm:cxn modelId="{9DB90FD6-0B26-464E-9E45-E4916B814472}" srcId="{ED0A30C0-80E0-4940-9E64-6CB922973219}" destId="{04ABF2BB-E20C-4A01-AC7C-EFB089093D10}" srcOrd="0" destOrd="0" parTransId="{1E86BCD2-872A-4A61-9AD7-6F057D40681E}" sibTransId="{EA857EDF-D272-4391-A2D9-7838997C7CC4}"/>
    <dgm:cxn modelId="{EE9196B2-7C97-46E4-8D6A-11103B4D42CE}" type="presOf" srcId="{35DCC758-CA6D-47BD-BB17-8FD36F20BA30}" destId="{BC35947F-4CBA-4C81-9DEE-A847A0E3B971}" srcOrd="0" destOrd="0" presId="urn:microsoft.com/office/officeart/2005/8/layout/vList2"/>
    <dgm:cxn modelId="{C8E93ED6-F214-4CB0-8F81-4E98D0293024}" srcId="{977314A6-C3E5-44BC-8C10-1B407427294D}" destId="{35DCC758-CA6D-47BD-BB17-8FD36F20BA30}" srcOrd="0" destOrd="0" parTransId="{CAF382F2-C8E6-4358-8C16-042755397602}" sibTransId="{83CA4C3A-C570-4FF3-BB13-D23E5E728B66}"/>
    <dgm:cxn modelId="{63655ACF-9AC3-4ECE-A8C4-ED58D5034CB5}" type="presOf" srcId="{977314A6-C3E5-44BC-8C10-1B407427294D}" destId="{78DB1DB9-2E29-4F0F-971A-596B838F588D}" srcOrd="0" destOrd="0" presId="urn:microsoft.com/office/officeart/2005/8/layout/vList2"/>
    <dgm:cxn modelId="{D387836A-72D7-4191-89F8-28D7B9C3D077}" type="presOf" srcId="{A9065A71-A2BD-4FFC-8096-F9FD7F33A930}" destId="{585516A6-8210-4AD8-8E8C-BA556B53D881}" srcOrd="0" destOrd="0" presId="urn:microsoft.com/office/officeart/2005/8/layout/vList2"/>
    <dgm:cxn modelId="{9B40D598-0F05-4780-B1DF-50E02D1C8306}" type="presOf" srcId="{FD634EF2-F637-439D-8D0D-3B7C656BFEA5}" destId="{890709ED-69CB-41F5-9866-093BF4C6CF3E}" srcOrd="0" destOrd="0" presId="urn:microsoft.com/office/officeart/2005/8/layout/vList2"/>
    <dgm:cxn modelId="{E2A8282E-9D9F-4D0A-9251-89E6386B5B34}" srcId="{A00D2411-C494-489D-B51F-42AEE4209998}" destId="{E35897E1-084D-4063-AC6E-BA2481D64B5B}" srcOrd="1" destOrd="0" parTransId="{592094B0-B03C-48F0-B692-41060B7B04C2}" sibTransId="{D9F5F5DF-FD1E-48A1-91B7-DF4A0ADB3DA5}"/>
    <dgm:cxn modelId="{C40C030C-E1AC-44B7-BCB2-E43FBA21FBD3}" srcId="{FD634EF2-F637-439D-8D0D-3B7C656BFEA5}" destId="{A9065A71-A2BD-4FFC-8096-F9FD7F33A930}" srcOrd="0" destOrd="0" parTransId="{B9B56CFF-0C28-450A-9B7E-EC0DE1FCE247}" sibTransId="{8B2586A0-8600-4668-B8CC-142EB520FA8F}"/>
    <dgm:cxn modelId="{FE8D1452-55F1-46D6-94BF-364792567FEC}" type="presOf" srcId="{E35897E1-084D-4063-AC6E-BA2481D64B5B}" destId="{9CEFBA18-C057-411E-9E6B-0916724B599B}" srcOrd="0" destOrd="0" presId="urn:microsoft.com/office/officeart/2005/8/layout/vList2"/>
    <dgm:cxn modelId="{585962C1-1085-4418-852F-4EC2BBC5C8F0}" type="presOf" srcId="{ED0A30C0-80E0-4940-9E64-6CB922973219}" destId="{0BA2CE9F-AEE5-44BB-9941-B98EFC128543}" srcOrd="0" destOrd="0" presId="urn:microsoft.com/office/officeart/2005/8/layout/vList2"/>
    <dgm:cxn modelId="{5E53BDEC-A48E-43BE-8A28-2EDF0143D9ED}" type="presOf" srcId="{A00D2411-C494-489D-B51F-42AEE4209998}" destId="{15B746C4-4247-499B-ACFF-3B90B29BE9CE}" srcOrd="0" destOrd="0" presId="urn:microsoft.com/office/officeart/2005/8/layout/vList2"/>
    <dgm:cxn modelId="{6894E284-A5A5-4629-9E1C-F6A18FD5938E}" srcId="{A00D2411-C494-489D-B51F-42AEE4209998}" destId="{FD634EF2-F637-439D-8D0D-3B7C656BFEA5}" srcOrd="3" destOrd="0" parTransId="{62AAAB39-2AAF-4359-8DEB-E35F735A4E6B}" sibTransId="{E2C1E70C-5A97-4EB5-B788-7A71FC078DB9}"/>
    <dgm:cxn modelId="{81C84FF1-CC45-4432-9211-4DF9DB8C2002}" type="presParOf" srcId="{15B746C4-4247-499B-ACFF-3B90B29BE9CE}" destId="{78DB1DB9-2E29-4F0F-971A-596B838F588D}" srcOrd="0" destOrd="0" presId="urn:microsoft.com/office/officeart/2005/8/layout/vList2"/>
    <dgm:cxn modelId="{059A3506-6EED-4B53-B2E0-795D39B62C48}" type="presParOf" srcId="{15B746C4-4247-499B-ACFF-3B90B29BE9CE}" destId="{BC35947F-4CBA-4C81-9DEE-A847A0E3B971}" srcOrd="1" destOrd="0" presId="urn:microsoft.com/office/officeart/2005/8/layout/vList2"/>
    <dgm:cxn modelId="{937A18C0-0DB1-447C-B5BD-578416D4AFB0}" type="presParOf" srcId="{15B746C4-4247-499B-ACFF-3B90B29BE9CE}" destId="{9CEFBA18-C057-411E-9E6B-0916724B599B}" srcOrd="2" destOrd="0" presId="urn:microsoft.com/office/officeart/2005/8/layout/vList2"/>
    <dgm:cxn modelId="{BA72DC53-0FC3-4B02-B867-C98BA678251A}" type="presParOf" srcId="{15B746C4-4247-499B-ACFF-3B90B29BE9CE}" destId="{B3CDC95F-A5AF-4ECC-9C29-4242155847AA}" srcOrd="3" destOrd="0" presId="urn:microsoft.com/office/officeart/2005/8/layout/vList2"/>
    <dgm:cxn modelId="{0F3FA761-15C5-4795-AA05-8810FEA0824D}" type="presParOf" srcId="{15B746C4-4247-499B-ACFF-3B90B29BE9CE}" destId="{0BA2CE9F-AEE5-44BB-9941-B98EFC128543}" srcOrd="4" destOrd="0" presId="urn:microsoft.com/office/officeart/2005/8/layout/vList2"/>
    <dgm:cxn modelId="{288F5A29-B653-4452-94D2-35DBE3F81494}" type="presParOf" srcId="{15B746C4-4247-499B-ACFF-3B90B29BE9CE}" destId="{AF394D06-FF47-485A-8D24-E5E8182BFA8D}" srcOrd="5" destOrd="0" presId="urn:microsoft.com/office/officeart/2005/8/layout/vList2"/>
    <dgm:cxn modelId="{EB5C7B9A-8533-4BCD-AD09-CDCE984AEB97}" type="presParOf" srcId="{15B746C4-4247-499B-ACFF-3B90B29BE9CE}" destId="{890709ED-69CB-41F5-9866-093BF4C6CF3E}" srcOrd="6" destOrd="0" presId="urn:microsoft.com/office/officeart/2005/8/layout/vList2"/>
    <dgm:cxn modelId="{FCFA53A5-B300-40F3-B94E-FB69E2E8C76C}" type="presParOf" srcId="{15B746C4-4247-499B-ACFF-3B90B29BE9CE}" destId="{585516A6-8210-4AD8-8E8C-BA556B53D88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0C65FB-21AA-40E4-AE07-97AED7EE293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65AAF3-A33E-41CF-98EC-C6F872F01895}">
      <dgm:prSet/>
      <dgm:spPr/>
      <dgm:t>
        <a:bodyPr/>
        <a:lstStyle/>
        <a:p>
          <a:r>
            <a:rPr lang="ru-RU" altLang="ru-RU" b="1" dirty="0" smtClean="0"/>
            <a:t>Число нарушений по сравнению с периодом до введения и применения </a:t>
          </a:r>
          <a:r>
            <a:rPr lang="ru-RU" altLang="ru-RU" b="1" dirty="0" err="1" smtClean="0"/>
            <a:t>комплаенса</a:t>
          </a:r>
          <a:r>
            <a:rPr lang="ru-RU" altLang="ru-RU" b="1" dirty="0" smtClean="0"/>
            <a:t> (период  не менее года);</a:t>
          </a:r>
          <a:endParaRPr lang="ru-RU" altLang="ru-RU" b="1" dirty="0"/>
        </a:p>
      </dgm:t>
    </dgm:pt>
    <dgm:pt modelId="{1C191576-897E-426C-B41B-2CF6891688F8}" type="parTrans" cxnId="{FF51F569-A5A1-4A9C-9890-C51E8F96ECFC}">
      <dgm:prSet/>
      <dgm:spPr/>
      <dgm:t>
        <a:bodyPr/>
        <a:lstStyle/>
        <a:p>
          <a:endParaRPr lang="ru-RU"/>
        </a:p>
      </dgm:t>
    </dgm:pt>
    <dgm:pt modelId="{0D6B5D5C-DEA4-4807-9E0D-287951AC91AD}" type="sibTrans" cxnId="{FF51F569-A5A1-4A9C-9890-C51E8F96ECFC}">
      <dgm:prSet/>
      <dgm:spPr/>
      <dgm:t>
        <a:bodyPr/>
        <a:lstStyle/>
        <a:p>
          <a:endParaRPr lang="ru-RU"/>
        </a:p>
      </dgm:t>
    </dgm:pt>
    <dgm:pt modelId="{7E7FA1FE-6DDA-410A-8C0D-7E2A41A454A4}">
      <dgm:prSet/>
      <dgm:spPr/>
      <dgm:t>
        <a:bodyPr/>
        <a:lstStyle/>
        <a:p>
          <a:r>
            <a:rPr lang="ru-RU" altLang="ru-RU" b="1" dirty="0" smtClean="0"/>
            <a:t>Сумма штрафов по сравнению с периодом до введения и применения </a:t>
          </a:r>
          <a:r>
            <a:rPr lang="ru-RU" altLang="ru-RU" b="1" dirty="0" err="1" smtClean="0"/>
            <a:t>комплаенса</a:t>
          </a:r>
          <a:r>
            <a:rPr lang="ru-RU" altLang="ru-RU" b="1" dirty="0" smtClean="0"/>
            <a:t> (период не менее года)</a:t>
          </a:r>
          <a:endParaRPr lang="ru-RU" altLang="ru-RU" dirty="0"/>
        </a:p>
      </dgm:t>
    </dgm:pt>
    <dgm:pt modelId="{6AE18D75-C609-4F70-9851-73C780EA8E93}" type="parTrans" cxnId="{C0CFB26D-F385-41C6-9CEA-942706886237}">
      <dgm:prSet/>
      <dgm:spPr/>
      <dgm:t>
        <a:bodyPr/>
        <a:lstStyle/>
        <a:p>
          <a:endParaRPr lang="ru-RU"/>
        </a:p>
      </dgm:t>
    </dgm:pt>
    <dgm:pt modelId="{A75BF958-3529-4CA6-8E6E-CB25E7382F12}" type="sibTrans" cxnId="{C0CFB26D-F385-41C6-9CEA-942706886237}">
      <dgm:prSet/>
      <dgm:spPr/>
      <dgm:t>
        <a:bodyPr/>
        <a:lstStyle/>
        <a:p>
          <a:endParaRPr lang="ru-RU"/>
        </a:p>
      </dgm:t>
    </dgm:pt>
    <dgm:pt modelId="{FADB9EC7-8FFD-41DC-8D1A-DE2BF480F6C9}" type="pres">
      <dgm:prSet presAssocID="{D10C65FB-21AA-40E4-AE07-97AED7EE29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E4552C-7D23-4E9B-B676-01B5EE4D8E3E}" type="pres">
      <dgm:prSet presAssocID="{3265AAF3-A33E-41CF-98EC-C6F872F01895}" presName="node" presStyleLbl="node1" presStyleIdx="0" presStyleCnt="2" custLinFactX="8716" custLinFactY="18518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EA92A-6EA1-4FD5-89E6-1745C53F36F1}" type="pres">
      <dgm:prSet presAssocID="{0D6B5D5C-DEA4-4807-9E0D-287951AC91AD}" presName="sibTrans" presStyleCnt="0"/>
      <dgm:spPr/>
    </dgm:pt>
    <dgm:pt modelId="{DDB1419C-51BB-48BC-AB28-3ADDA1E9F7C5}" type="pres">
      <dgm:prSet presAssocID="{7E7FA1FE-6DDA-410A-8C0D-7E2A41A454A4}" presName="node" presStyleLbl="node1" presStyleIdx="1" presStyleCnt="2" custLinFactX="-4948" custLinFactNeighborX="-100000" custLinFactNeighborY="24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78D144-ABB4-4F00-84AA-D39D33F64A4F}" type="presOf" srcId="{3265AAF3-A33E-41CF-98EC-C6F872F01895}" destId="{4BE4552C-7D23-4E9B-B676-01B5EE4D8E3E}" srcOrd="0" destOrd="0" presId="urn:microsoft.com/office/officeart/2005/8/layout/default"/>
    <dgm:cxn modelId="{FF51F569-A5A1-4A9C-9890-C51E8F96ECFC}" srcId="{D10C65FB-21AA-40E4-AE07-97AED7EE2939}" destId="{3265AAF3-A33E-41CF-98EC-C6F872F01895}" srcOrd="0" destOrd="0" parTransId="{1C191576-897E-426C-B41B-2CF6891688F8}" sibTransId="{0D6B5D5C-DEA4-4807-9E0D-287951AC91AD}"/>
    <dgm:cxn modelId="{5993982B-1157-484A-A3CE-BBB3B411500E}" type="presOf" srcId="{7E7FA1FE-6DDA-410A-8C0D-7E2A41A454A4}" destId="{DDB1419C-51BB-48BC-AB28-3ADDA1E9F7C5}" srcOrd="0" destOrd="0" presId="urn:microsoft.com/office/officeart/2005/8/layout/default"/>
    <dgm:cxn modelId="{C0CFB26D-F385-41C6-9CEA-942706886237}" srcId="{D10C65FB-21AA-40E4-AE07-97AED7EE2939}" destId="{7E7FA1FE-6DDA-410A-8C0D-7E2A41A454A4}" srcOrd="1" destOrd="0" parTransId="{6AE18D75-C609-4F70-9851-73C780EA8E93}" sibTransId="{A75BF958-3529-4CA6-8E6E-CB25E7382F12}"/>
    <dgm:cxn modelId="{62B33581-F441-47D4-846A-20454190421A}" type="presOf" srcId="{D10C65FB-21AA-40E4-AE07-97AED7EE2939}" destId="{FADB9EC7-8FFD-41DC-8D1A-DE2BF480F6C9}" srcOrd="0" destOrd="0" presId="urn:microsoft.com/office/officeart/2005/8/layout/default"/>
    <dgm:cxn modelId="{CF7D1685-4773-4776-87DE-15F70A83D2C3}" type="presParOf" srcId="{FADB9EC7-8FFD-41DC-8D1A-DE2BF480F6C9}" destId="{4BE4552C-7D23-4E9B-B676-01B5EE4D8E3E}" srcOrd="0" destOrd="0" presId="urn:microsoft.com/office/officeart/2005/8/layout/default"/>
    <dgm:cxn modelId="{C3339631-7728-4FE5-B549-DDEE096C4BB9}" type="presParOf" srcId="{FADB9EC7-8FFD-41DC-8D1A-DE2BF480F6C9}" destId="{982EA92A-6EA1-4FD5-89E6-1745C53F36F1}" srcOrd="1" destOrd="0" presId="urn:microsoft.com/office/officeart/2005/8/layout/default"/>
    <dgm:cxn modelId="{FC92E203-80DE-4CC6-AE42-6C7D6502E102}" type="presParOf" srcId="{FADB9EC7-8FFD-41DC-8D1A-DE2BF480F6C9}" destId="{DDB1419C-51BB-48BC-AB28-3ADDA1E9F7C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0C65FB-21AA-40E4-AE07-97AED7EE293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65AAF3-A33E-41CF-98EC-C6F872F01895}">
      <dgm:prSet/>
      <dgm:spPr/>
      <dgm:t>
        <a:bodyPr/>
        <a:lstStyle/>
        <a:p>
          <a:r>
            <a:rPr lang="ru-RU" altLang="ru-RU" b="1" dirty="0" smtClean="0"/>
            <a:t>Сотрудники аттестованы по итогам обучения </a:t>
          </a:r>
          <a:r>
            <a:rPr lang="ru-RU" altLang="ru-RU" b="1" dirty="0" err="1" smtClean="0"/>
            <a:t>комплаенсу</a:t>
          </a:r>
          <a:endParaRPr lang="ru-RU" altLang="ru-RU" b="1" dirty="0"/>
        </a:p>
      </dgm:t>
    </dgm:pt>
    <dgm:pt modelId="{1C191576-897E-426C-B41B-2CF6891688F8}" type="parTrans" cxnId="{FF51F569-A5A1-4A9C-9890-C51E8F96ECFC}">
      <dgm:prSet/>
      <dgm:spPr/>
      <dgm:t>
        <a:bodyPr/>
        <a:lstStyle/>
        <a:p>
          <a:endParaRPr lang="ru-RU"/>
        </a:p>
      </dgm:t>
    </dgm:pt>
    <dgm:pt modelId="{0D6B5D5C-DEA4-4807-9E0D-287951AC91AD}" type="sibTrans" cxnId="{FF51F569-A5A1-4A9C-9890-C51E8F96ECFC}">
      <dgm:prSet/>
      <dgm:spPr/>
      <dgm:t>
        <a:bodyPr/>
        <a:lstStyle/>
        <a:p>
          <a:endParaRPr lang="ru-RU"/>
        </a:p>
      </dgm:t>
    </dgm:pt>
    <dgm:pt modelId="{168A217F-7AC3-4B03-AE42-32F5825C313C}">
      <dgm:prSet/>
      <dgm:spPr/>
      <dgm:t>
        <a:bodyPr/>
        <a:lstStyle/>
        <a:p>
          <a:r>
            <a:rPr lang="ru-RU" altLang="ru-RU" b="1" dirty="0" smtClean="0"/>
            <a:t>Сотрудники следуют правилам антимонопольного </a:t>
          </a:r>
          <a:r>
            <a:rPr lang="ru-RU" altLang="ru-RU" b="1" dirty="0" err="1" smtClean="0"/>
            <a:t>комплаенса</a:t>
          </a:r>
          <a:endParaRPr lang="ru-RU" altLang="ru-RU" b="1" dirty="0"/>
        </a:p>
      </dgm:t>
    </dgm:pt>
    <dgm:pt modelId="{4CB8D156-BD5F-4991-83C6-6FA318BC3920}" type="parTrans" cxnId="{D9177D52-D8C7-454B-A4F1-5ECD61A34E69}">
      <dgm:prSet/>
      <dgm:spPr/>
      <dgm:t>
        <a:bodyPr/>
        <a:lstStyle/>
        <a:p>
          <a:endParaRPr lang="ru-RU"/>
        </a:p>
      </dgm:t>
    </dgm:pt>
    <dgm:pt modelId="{459BA803-ABBA-43D9-AA10-85C7198BB045}" type="sibTrans" cxnId="{D9177D52-D8C7-454B-A4F1-5ECD61A34E69}">
      <dgm:prSet/>
      <dgm:spPr/>
      <dgm:t>
        <a:bodyPr/>
        <a:lstStyle/>
        <a:p>
          <a:endParaRPr lang="ru-RU"/>
        </a:p>
      </dgm:t>
    </dgm:pt>
    <dgm:pt modelId="{FADB9EC7-8FFD-41DC-8D1A-DE2BF480F6C9}" type="pres">
      <dgm:prSet presAssocID="{D10C65FB-21AA-40E4-AE07-97AED7EE29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E4552C-7D23-4E9B-B676-01B5EE4D8E3E}" type="pres">
      <dgm:prSet presAssocID="{3265AAF3-A33E-41CF-98EC-C6F872F01895}" presName="node" presStyleLbl="node1" presStyleIdx="0" presStyleCnt="2" custLinFactX="8716" custLinFactY="18518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EA92A-6EA1-4FD5-89E6-1745C53F36F1}" type="pres">
      <dgm:prSet presAssocID="{0D6B5D5C-DEA4-4807-9E0D-287951AC91AD}" presName="sibTrans" presStyleCnt="0"/>
      <dgm:spPr/>
    </dgm:pt>
    <dgm:pt modelId="{23CB8B0F-2FFF-408A-8940-40FB7C3B47C4}" type="pres">
      <dgm:prSet presAssocID="{168A217F-7AC3-4B03-AE42-32F5825C313C}" presName="node" presStyleLbl="node1" presStyleIdx="1" presStyleCnt="2" custLinFactX="-6290" custLinFactNeighborX="-100000" custLinFactNeighborY="-1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51F569-A5A1-4A9C-9890-C51E8F96ECFC}" srcId="{D10C65FB-21AA-40E4-AE07-97AED7EE2939}" destId="{3265AAF3-A33E-41CF-98EC-C6F872F01895}" srcOrd="0" destOrd="0" parTransId="{1C191576-897E-426C-B41B-2CF6891688F8}" sibTransId="{0D6B5D5C-DEA4-4807-9E0D-287951AC91AD}"/>
    <dgm:cxn modelId="{47842734-3A5B-4674-A282-00F040D9B8E5}" type="presOf" srcId="{3265AAF3-A33E-41CF-98EC-C6F872F01895}" destId="{4BE4552C-7D23-4E9B-B676-01B5EE4D8E3E}" srcOrd="0" destOrd="0" presId="urn:microsoft.com/office/officeart/2005/8/layout/default"/>
    <dgm:cxn modelId="{A1C28723-D03E-4B30-97C9-999FC707E9C9}" type="presOf" srcId="{D10C65FB-21AA-40E4-AE07-97AED7EE2939}" destId="{FADB9EC7-8FFD-41DC-8D1A-DE2BF480F6C9}" srcOrd="0" destOrd="0" presId="urn:microsoft.com/office/officeart/2005/8/layout/default"/>
    <dgm:cxn modelId="{6C61F9BE-8101-4BF6-BBCB-0FCC572DEB31}" type="presOf" srcId="{168A217F-7AC3-4B03-AE42-32F5825C313C}" destId="{23CB8B0F-2FFF-408A-8940-40FB7C3B47C4}" srcOrd="0" destOrd="0" presId="urn:microsoft.com/office/officeart/2005/8/layout/default"/>
    <dgm:cxn modelId="{D9177D52-D8C7-454B-A4F1-5ECD61A34E69}" srcId="{D10C65FB-21AA-40E4-AE07-97AED7EE2939}" destId="{168A217F-7AC3-4B03-AE42-32F5825C313C}" srcOrd="1" destOrd="0" parTransId="{4CB8D156-BD5F-4991-83C6-6FA318BC3920}" sibTransId="{459BA803-ABBA-43D9-AA10-85C7198BB045}"/>
    <dgm:cxn modelId="{EC237E72-C4CF-4936-8F32-8C29092A8BA4}" type="presParOf" srcId="{FADB9EC7-8FFD-41DC-8D1A-DE2BF480F6C9}" destId="{4BE4552C-7D23-4E9B-B676-01B5EE4D8E3E}" srcOrd="0" destOrd="0" presId="urn:microsoft.com/office/officeart/2005/8/layout/default"/>
    <dgm:cxn modelId="{50D5FA04-F158-4E53-9313-81FD41F063A8}" type="presParOf" srcId="{FADB9EC7-8FFD-41DC-8D1A-DE2BF480F6C9}" destId="{982EA92A-6EA1-4FD5-89E6-1745C53F36F1}" srcOrd="1" destOrd="0" presId="urn:microsoft.com/office/officeart/2005/8/layout/default"/>
    <dgm:cxn modelId="{A0A20FF5-2B3E-44A0-8A4D-95E3A174B72A}" type="presParOf" srcId="{FADB9EC7-8FFD-41DC-8D1A-DE2BF480F6C9}" destId="{23CB8B0F-2FFF-408A-8940-40FB7C3B47C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99D84-8EFD-464A-AB60-D258FA51ADEE}">
      <dsp:nvSpPr>
        <dsp:cNvPr id="0" name=""/>
        <dsp:cNvSpPr/>
      </dsp:nvSpPr>
      <dsp:spPr>
        <a:xfrm>
          <a:off x="0" y="235339"/>
          <a:ext cx="8315326" cy="1351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Arial" panose="020B0604020202020204" pitchFamily="34" charset="0"/>
              <a:cs typeface="Arial" panose="020B0604020202020204" pitchFamily="34" charset="0"/>
            </a:rPr>
            <a:t>Что дает антимонопольный </a:t>
          </a:r>
          <a:r>
            <a:rPr lang="ru-RU" sz="35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комплаенс</a:t>
          </a:r>
          <a:r>
            <a:rPr lang="ru-RU" sz="3500" kern="120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967" y="301306"/>
        <a:ext cx="8183392" cy="1219415"/>
      </dsp:txXfrm>
    </dsp:sp>
    <dsp:sp modelId="{FFE376CA-ED0D-42F9-AE00-7B788FBA1F1D}">
      <dsp:nvSpPr>
        <dsp:cNvPr id="0" name=""/>
        <dsp:cNvSpPr/>
      </dsp:nvSpPr>
      <dsp:spPr>
        <a:xfrm>
          <a:off x="0" y="1586688"/>
          <a:ext cx="8315326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012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Митигация</a:t>
          </a:r>
          <a:r>
            <a:rPr lang="ru-RU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 рисков, не покрытых положением о закупке, прежде всего, - рисков сговоров.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Возможность снижения ответственности при эффективном антимонопольном </a:t>
          </a:r>
          <a:r>
            <a:rPr lang="ru-RU" sz="27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комплаенсе</a:t>
          </a:r>
          <a:r>
            <a:rPr lang="ru-RU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</a:p>
      </dsp:txBody>
      <dsp:txXfrm>
        <a:off x="0" y="1586688"/>
        <a:ext cx="8315326" cy="1593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251C1-038C-4A0A-8B4C-73953A62F50C}">
      <dsp:nvSpPr>
        <dsp:cNvPr id="0" name=""/>
        <dsp:cNvSpPr/>
      </dsp:nvSpPr>
      <dsp:spPr>
        <a:xfrm>
          <a:off x="0" y="6954"/>
          <a:ext cx="8768654" cy="112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Цели компании: 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830" y="61784"/>
        <a:ext cx="8658994" cy="1013540"/>
      </dsp:txXfrm>
    </dsp:sp>
    <dsp:sp modelId="{47DFB0EF-B79B-4DA9-AD7A-71FF0C4DEC6C}">
      <dsp:nvSpPr>
        <dsp:cNvPr id="0" name=""/>
        <dsp:cNvSpPr/>
      </dsp:nvSpPr>
      <dsp:spPr>
        <a:xfrm>
          <a:off x="0" y="1130155"/>
          <a:ext cx="8768654" cy="108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405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Предотвращение </a:t>
          </a:r>
          <a:r>
            <a:rPr lang="ru-RU" sz="24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репутационного</a:t>
          </a:r>
          <a:r>
            <a:rPr lang="ru-RU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вреда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0" kern="1200" smtClean="0">
              <a:latin typeface="Arial" panose="020B0604020202020204" pitchFamily="34" charset="0"/>
              <a:cs typeface="Arial" panose="020B0604020202020204" pitchFamily="34" charset="0"/>
            </a:rPr>
            <a:t>Смягчение административной ответственности компании  </a:t>
          </a:r>
          <a:endParaRPr lang="ru-RU" sz="2400" b="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130155"/>
        <a:ext cx="8768654" cy="1086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B1DB9-2E29-4F0F-971A-596B838F588D}">
      <dsp:nvSpPr>
        <dsp:cNvPr id="0" name=""/>
        <dsp:cNvSpPr/>
      </dsp:nvSpPr>
      <dsp:spPr>
        <a:xfrm>
          <a:off x="0" y="38995"/>
          <a:ext cx="8363272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b="1" kern="1200" dirty="0" smtClean="0"/>
            <a:t>Полнота</a:t>
          </a:r>
          <a:endParaRPr lang="ru-RU" sz="1900" kern="1200" dirty="0"/>
        </a:p>
      </dsp:txBody>
      <dsp:txXfrm>
        <a:off x="22246" y="61241"/>
        <a:ext cx="8318780" cy="411223"/>
      </dsp:txXfrm>
    </dsp:sp>
    <dsp:sp modelId="{BC35947F-4CBA-4C81-9DEE-A847A0E3B971}">
      <dsp:nvSpPr>
        <dsp:cNvPr id="0" name=""/>
        <dsp:cNvSpPr/>
      </dsp:nvSpPr>
      <dsp:spPr>
        <a:xfrm>
          <a:off x="0" y="494710"/>
          <a:ext cx="8363272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53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altLang="ru-RU" sz="1500" b="1" kern="1200" dirty="0" smtClean="0"/>
            <a:t>Антимонопольный </a:t>
          </a:r>
          <a:r>
            <a:rPr lang="ru-RU" altLang="ru-RU" sz="1500" b="1" kern="1200" dirty="0" err="1" smtClean="0"/>
            <a:t>комплаенс</a:t>
          </a:r>
          <a:r>
            <a:rPr lang="ru-RU" altLang="ru-RU" sz="1500" b="1" kern="1200" dirty="0" smtClean="0"/>
            <a:t> включает запрет на совершение действий, которые привели или могли привести к рассматриваемому нарушению (если только это не уникальная практика, которая не могла быть учтена компанией). </a:t>
          </a:r>
          <a:endParaRPr lang="ru-RU" sz="1500" kern="1200" dirty="0"/>
        </a:p>
      </dsp:txBody>
      <dsp:txXfrm>
        <a:off x="0" y="494710"/>
        <a:ext cx="8363272" cy="688274"/>
      </dsp:txXfrm>
    </dsp:sp>
    <dsp:sp modelId="{9CEFBA18-C057-411E-9E6B-0916724B599B}">
      <dsp:nvSpPr>
        <dsp:cNvPr id="0" name=""/>
        <dsp:cNvSpPr/>
      </dsp:nvSpPr>
      <dsp:spPr>
        <a:xfrm>
          <a:off x="0" y="1182984"/>
          <a:ext cx="8363272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b="1" kern="1200" dirty="0" smtClean="0"/>
            <a:t>Понятность</a:t>
          </a:r>
          <a:endParaRPr lang="ru-RU" altLang="ru-RU" sz="1900" kern="1200" dirty="0"/>
        </a:p>
      </dsp:txBody>
      <dsp:txXfrm>
        <a:off x="22246" y="1205230"/>
        <a:ext cx="8318780" cy="411223"/>
      </dsp:txXfrm>
    </dsp:sp>
    <dsp:sp modelId="{B3CDC95F-A5AF-4ECC-9C29-4242155847AA}">
      <dsp:nvSpPr>
        <dsp:cNvPr id="0" name=""/>
        <dsp:cNvSpPr/>
      </dsp:nvSpPr>
      <dsp:spPr>
        <a:xfrm>
          <a:off x="0" y="1638699"/>
          <a:ext cx="8363272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53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altLang="ru-RU" sz="1500" b="1" kern="1200" dirty="0" smtClean="0"/>
            <a:t>Недопустимые практики изложены предельно четко, конкретно и прозрачно.</a:t>
          </a:r>
          <a:endParaRPr lang="ru-RU" altLang="ru-RU" sz="1500" kern="1200" dirty="0"/>
        </a:p>
      </dsp:txBody>
      <dsp:txXfrm>
        <a:off x="0" y="1638699"/>
        <a:ext cx="8363272" cy="314640"/>
      </dsp:txXfrm>
    </dsp:sp>
    <dsp:sp modelId="{0BA2CE9F-AEE5-44BB-9941-B98EFC128543}">
      <dsp:nvSpPr>
        <dsp:cNvPr id="0" name=""/>
        <dsp:cNvSpPr/>
      </dsp:nvSpPr>
      <dsp:spPr>
        <a:xfrm>
          <a:off x="0" y="1953340"/>
          <a:ext cx="8363272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b="1" kern="1200" dirty="0" smtClean="0"/>
            <a:t>Информирование</a:t>
          </a:r>
          <a:endParaRPr lang="ru-RU" altLang="ru-RU" sz="1900" kern="1200" dirty="0"/>
        </a:p>
      </dsp:txBody>
      <dsp:txXfrm>
        <a:off x="22246" y="1975586"/>
        <a:ext cx="8318780" cy="411223"/>
      </dsp:txXfrm>
    </dsp:sp>
    <dsp:sp modelId="{AF394D06-FF47-485A-8D24-E5E8182BFA8D}">
      <dsp:nvSpPr>
        <dsp:cNvPr id="0" name=""/>
        <dsp:cNvSpPr/>
      </dsp:nvSpPr>
      <dsp:spPr>
        <a:xfrm>
          <a:off x="0" y="2409054"/>
          <a:ext cx="8363272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53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altLang="ru-RU" sz="1500" b="1" kern="1200" dirty="0" smtClean="0"/>
            <a:t>Сотрудники проинформированы и обучены (есть лист ознакомления и участия в </a:t>
          </a:r>
          <a:r>
            <a:rPr lang="ru-RU" altLang="ru-RU" sz="1500" b="1" kern="1200" dirty="0" err="1" smtClean="0"/>
            <a:t>тренинговых</a:t>
          </a:r>
          <a:r>
            <a:rPr lang="ru-RU" altLang="ru-RU" sz="1500" b="1" kern="1200" dirty="0" smtClean="0"/>
            <a:t>/обучающих программах).</a:t>
          </a:r>
          <a:endParaRPr lang="ru-RU" altLang="ru-RU" sz="1500" kern="1200" dirty="0"/>
        </a:p>
      </dsp:txBody>
      <dsp:txXfrm>
        <a:off x="0" y="2409054"/>
        <a:ext cx="8363272" cy="471960"/>
      </dsp:txXfrm>
    </dsp:sp>
    <dsp:sp modelId="{890709ED-69CB-41F5-9866-093BF4C6CF3E}">
      <dsp:nvSpPr>
        <dsp:cNvPr id="0" name=""/>
        <dsp:cNvSpPr/>
      </dsp:nvSpPr>
      <dsp:spPr>
        <a:xfrm>
          <a:off x="0" y="2881014"/>
          <a:ext cx="8363272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b="1" kern="1200" dirty="0" smtClean="0"/>
            <a:t>  Контроль и ответственность</a:t>
          </a:r>
          <a:endParaRPr lang="ru-RU" altLang="ru-RU" sz="1900" b="1" kern="1200" dirty="0"/>
        </a:p>
      </dsp:txBody>
      <dsp:txXfrm>
        <a:off x="22246" y="2903260"/>
        <a:ext cx="8318780" cy="411223"/>
      </dsp:txXfrm>
    </dsp:sp>
    <dsp:sp modelId="{585516A6-8210-4AD8-8E8C-BA556B53D881}">
      <dsp:nvSpPr>
        <dsp:cNvPr id="0" name=""/>
        <dsp:cNvSpPr/>
      </dsp:nvSpPr>
      <dsp:spPr>
        <a:xfrm>
          <a:off x="0" y="3336729"/>
          <a:ext cx="8363272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53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altLang="ru-RU" sz="1500" b="1" kern="1200" dirty="0" smtClean="0"/>
            <a:t>Компания наладила </a:t>
          </a:r>
          <a:r>
            <a:rPr lang="ru-RU" altLang="ru-RU" sz="1500" b="1" u="sng" kern="1200" dirty="0" smtClean="0"/>
            <a:t>независимый</a:t>
          </a:r>
          <a:r>
            <a:rPr lang="ru-RU" altLang="ru-RU" sz="1500" b="1" kern="1200" dirty="0" smtClean="0"/>
            <a:t> контроль и корректно определила «точки» контроля, которые позволяют своевременно выявлять нарушение. При этом, нарушение правил </a:t>
          </a:r>
          <a:r>
            <a:rPr lang="ru-RU" altLang="ru-RU" sz="1500" b="1" kern="1200" dirty="0" err="1" smtClean="0"/>
            <a:t>комплаенса</a:t>
          </a:r>
          <a:r>
            <a:rPr lang="ru-RU" altLang="ru-RU" sz="1500" b="1" kern="1200" dirty="0" smtClean="0"/>
            <a:t> влечет дисциплинарную ответственность.</a:t>
          </a:r>
          <a:endParaRPr lang="ru-RU" altLang="ru-RU" sz="1500" b="1" kern="1200" dirty="0"/>
        </a:p>
      </dsp:txBody>
      <dsp:txXfrm>
        <a:off x="0" y="3336729"/>
        <a:ext cx="8363272" cy="6882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4552C-7D23-4E9B-B676-01B5EE4D8E3E}">
      <dsp:nvSpPr>
        <dsp:cNvPr id="0" name=""/>
        <dsp:cNvSpPr/>
      </dsp:nvSpPr>
      <dsp:spPr>
        <a:xfrm>
          <a:off x="3590927" y="338678"/>
          <a:ext cx="3302256" cy="1981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b="1" kern="1200" dirty="0" smtClean="0"/>
            <a:t>Число нарушений по сравнению с периодом до введения и применения </a:t>
          </a:r>
          <a:r>
            <a:rPr lang="ru-RU" altLang="ru-RU" sz="2200" b="1" kern="1200" dirty="0" err="1" smtClean="0"/>
            <a:t>комплаенса</a:t>
          </a:r>
          <a:r>
            <a:rPr lang="ru-RU" altLang="ru-RU" sz="2200" b="1" kern="1200" dirty="0" smtClean="0"/>
            <a:t> (период  не менее года);</a:t>
          </a:r>
          <a:endParaRPr lang="ru-RU" altLang="ru-RU" sz="2200" b="1" kern="1200" dirty="0"/>
        </a:p>
      </dsp:txBody>
      <dsp:txXfrm>
        <a:off x="3590927" y="338678"/>
        <a:ext cx="3302256" cy="1981353"/>
      </dsp:txXfrm>
    </dsp:sp>
    <dsp:sp modelId="{DDB1419C-51BB-48BC-AB28-3ADDA1E9F7C5}">
      <dsp:nvSpPr>
        <dsp:cNvPr id="0" name=""/>
        <dsp:cNvSpPr/>
      </dsp:nvSpPr>
      <dsp:spPr>
        <a:xfrm>
          <a:off x="167676" y="338678"/>
          <a:ext cx="3302256" cy="1981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b="1" kern="1200" dirty="0" smtClean="0"/>
            <a:t>Сумма штрафов по сравнению с периодом до введения и применения </a:t>
          </a:r>
          <a:r>
            <a:rPr lang="ru-RU" altLang="ru-RU" sz="2200" b="1" kern="1200" dirty="0" err="1" smtClean="0"/>
            <a:t>комплаенса</a:t>
          </a:r>
          <a:r>
            <a:rPr lang="ru-RU" altLang="ru-RU" sz="2200" b="1" kern="1200" dirty="0" smtClean="0"/>
            <a:t> (период не менее года)</a:t>
          </a:r>
          <a:endParaRPr lang="ru-RU" altLang="ru-RU" sz="2200" kern="1200" dirty="0"/>
        </a:p>
      </dsp:txBody>
      <dsp:txXfrm>
        <a:off x="167676" y="338678"/>
        <a:ext cx="3302256" cy="19813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4552C-7D23-4E9B-B676-01B5EE4D8E3E}">
      <dsp:nvSpPr>
        <dsp:cNvPr id="0" name=""/>
        <dsp:cNvSpPr/>
      </dsp:nvSpPr>
      <dsp:spPr>
        <a:xfrm>
          <a:off x="3584886" y="1965"/>
          <a:ext cx="3139683" cy="1883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700" b="1" kern="1200" dirty="0" smtClean="0"/>
            <a:t>Сотрудники аттестованы по итогам обучения </a:t>
          </a:r>
          <a:r>
            <a:rPr lang="ru-RU" altLang="ru-RU" sz="2700" b="1" kern="1200" dirty="0" err="1" smtClean="0"/>
            <a:t>комплаенсу</a:t>
          </a:r>
          <a:endParaRPr lang="ru-RU" altLang="ru-RU" sz="2700" b="1" kern="1200" dirty="0"/>
        </a:p>
      </dsp:txBody>
      <dsp:txXfrm>
        <a:off x="3584886" y="1965"/>
        <a:ext cx="3139683" cy="1883810"/>
      </dsp:txXfrm>
    </dsp:sp>
    <dsp:sp modelId="{23CB8B0F-2FFF-408A-8940-40FB7C3B47C4}">
      <dsp:nvSpPr>
        <dsp:cNvPr id="0" name=""/>
        <dsp:cNvSpPr/>
      </dsp:nvSpPr>
      <dsp:spPr>
        <a:xfrm>
          <a:off x="288030" y="0"/>
          <a:ext cx="3139683" cy="1883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700" b="1" kern="1200" dirty="0" smtClean="0"/>
            <a:t>Сотрудники следуют правилам антимонопольного </a:t>
          </a:r>
          <a:r>
            <a:rPr lang="ru-RU" altLang="ru-RU" sz="2700" b="1" kern="1200" dirty="0" err="1" smtClean="0"/>
            <a:t>комплаенса</a:t>
          </a:r>
          <a:endParaRPr lang="ru-RU" altLang="ru-RU" sz="2700" b="1" kern="1200" dirty="0"/>
        </a:p>
      </dsp:txBody>
      <dsp:txXfrm>
        <a:off x="288030" y="0"/>
        <a:ext cx="3139683" cy="1883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F84BF3-FC18-47EB-95DE-4CB93E3A17BC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© НП «Содействие развитию конкуренции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319703-02AA-429A-AF0A-D64FD55905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152162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3412E11-C95C-4CA3-8FB5-6AB22E304AA5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88203" tIns="44102" rIns="88203" bIns="4410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© НП «Содействие развитию конкуренции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88203" tIns="44102" rIns="88203" bIns="441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47EA12-EF0D-4E55-8DB8-70C9F05761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385090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2087960" y="4653136"/>
            <a:ext cx="4968081" cy="5760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>
                    <a:lumMod val="8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1"/>
          </p:nvPr>
        </p:nvSpPr>
        <p:spPr>
          <a:xfrm>
            <a:off x="3401926" y="6093296"/>
            <a:ext cx="2340148" cy="5760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629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56792"/>
            <a:ext cx="2057400" cy="45693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56792"/>
            <a:ext cx="6019800" cy="45693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8A7D6-40BD-44E9-A481-FA6E2856EC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290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556791"/>
            <a:ext cx="5486400" cy="317078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08CA-0F63-4617-A78A-41849BCA81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7830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553200" y="6376988"/>
            <a:ext cx="2133600" cy="365125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9D777672-15E6-424F-A6C6-76BE4FB5F3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8862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7D40-4F8F-4D93-BE95-3894AF4E46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3749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52DC5-E582-4F16-A313-D166A504F25B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9CF85-2247-4E93-9C47-6375CF7F5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704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A0CA0-6E0A-41A4-B643-FC5EBA1FECD3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E6BF8-17D0-4560-9E59-A7E203405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174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66696-EA2F-4C6E-9820-D4C8A9C11F6C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E44E3-180E-4845-AAC7-5B73726EE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122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A94B6-B089-4B9F-BB7D-F8FDC87195BD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3DC08-2221-481C-80BF-27E781D7F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026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28558-F147-4E28-BAA1-C36DBC9B949C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29C67-1CEE-40F2-8289-44FA0DEC8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053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A6995-F55F-41E2-A4A1-1E48D0610685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856C-2486-4BF7-B267-D8A03DC20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95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95D06-651B-4AE1-A483-B858331237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6907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67BA3-752C-41CD-AEEE-03EC21D33940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15F22-0CD4-4CBE-8F2D-81F1A0A2C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175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9BE7-1486-4457-92ED-E14CE3DD329F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1B89B-0C3B-48FE-92A3-B80829DFF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180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A5778-ABCD-4892-A466-FEDD44238422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40A8-1DC0-4CBE-BA4B-372751B78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7617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C50B4-3EF8-495A-9EFD-78862DEEC489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CABC-06A9-46AB-A33A-6F6DA3D7C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247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047D1-B09B-48A2-AB70-948303FA42F3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3414B-A798-4EE4-9737-8B2628298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3042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A1B26-1232-4C83-9C1A-E816970F09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4042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под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FDBA5-246C-4D31-8140-75BCC458B9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90088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>
          <a:xfrm>
            <a:off x="467545" y="1628775"/>
            <a:ext cx="8425630" cy="4464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CD8F0-3314-4FC8-9D1D-804DC62637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32115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468313" y="1628801"/>
            <a:ext cx="8424862" cy="446449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A88CB-A904-496F-B608-6877A7DD89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1294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BA7A-2B6B-4F27-B2FC-3B46E444DD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под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9D8D1-7205-4108-B09C-F9F71613AC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0471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C5961-18B6-473E-8492-0EFE2394A8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2970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569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08920"/>
            <a:ext cx="3008313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6AC0-0A50-4958-92AE-D6BEC53B93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8998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7588B-9C8E-4B28-BBC0-11E346D96B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3578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56792"/>
            <a:ext cx="2057400" cy="45693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56792"/>
            <a:ext cx="6019800" cy="45693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BB6EB-193B-439E-A334-12FA1F866E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3093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556791"/>
            <a:ext cx="5486400" cy="317078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1C6A8-F580-4A5F-AC25-B51E0FB34D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35689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553200" y="6376988"/>
            <a:ext cx="2133600" cy="365125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6E7CB1CF-AC14-4E55-AB5E-25EA9A9C73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74048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516A7-75F4-4F95-B88E-3351B0C923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866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>
          <a:xfrm>
            <a:off x="467545" y="1628775"/>
            <a:ext cx="8425630" cy="4464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D4ADB-E7B2-4BA0-89A8-D8F73F2EE1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507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468313" y="1628801"/>
            <a:ext cx="8424862" cy="446449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851D-0B19-47FD-9155-ADEC6A72A3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302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655B-70B4-4CFB-8E63-9021F9C969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08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19A4D-F69D-4124-B8EC-282BA78D42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417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569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08920"/>
            <a:ext cx="3008313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F82E-8976-4888-91ED-22B853EF58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250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8FF7-49F6-4CC7-8F85-3D29529CB8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432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Блок-схема: знак завершения 7"/>
          <p:cNvSpPr/>
          <p:nvPr/>
        </p:nvSpPr>
        <p:spPr>
          <a:xfrm>
            <a:off x="3132138" y="6069013"/>
            <a:ext cx="2808287" cy="576262"/>
          </a:xfrm>
          <a:prstGeom prst="flowChartTerminator">
            <a:avLst/>
          </a:prstGeom>
          <a:solidFill>
            <a:srgbClr val="FFC700"/>
          </a:solidFill>
          <a:ln>
            <a:solidFill>
              <a:srgbClr val="ED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Москва, 2018</a:t>
            </a:r>
          </a:p>
        </p:txBody>
      </p:sp>
      <p:pic>
        <p:nvPicPr>
          <p:cNvPr id="1028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476250"/>
            <a:ext cx="4292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1"/>
          <p:cNvSpPr txBox="1">
            <a:spLocks noChangeArrowheads="1"/>
          </p:cNvSpPr>
          <p:nvPr userDrawn="1"/>
        </p:nvSpPr>
        <p:spPr bwMode="auto">
          <a:xfrm>
            <a:off x="971550" y="3068638"/>
            <a:ext cx="72723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sz="2000" b="1" smtClean="0">
                <a:solidFill>
                  <a:schemeClr val="bg2"/>
                </a:solidFill>
              </a:rPr>
              <a:t>Комплаенс при корпоративных закупках: как оценить эффективность?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371"/>
          <a:stretch>
            <a:fillRect/>
          </a:stretch>
        </p:blipFill>
        <p:spPr bwMode="auto">
          <a:xfrm>
            <a:off x="0" y="-23813"/>
            <a:ext cx="9144000" cy="149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3419475" y="274638"/>
            <a:ext cx="57245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Почему выделяем комплаенс при закупках? 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Проведение закупок регламентировано законодательством и положениями о закупках, соблюдение которых снижает вероятность нарушений как законодательства о закупках, так и антимонопольного законодательства</a:t>
            </a:r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r>
              <a:rPr lang="ru-RU" altLang="ru-RU" smtClean="0"/>
              <a:t>То есть компания уже реализует меры по предупреждению нарушений</a:t>
            </a:r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r>
              <a:rPr lang="ru-RU" altLang="ru-RU" smtClean="0"/>
              <a:t>Что дает комплаенс?</a:t>
            </a:r>
          </a:p>
          <a:p>
            <a:pPr lvl="0"/>
            <a:endParaRPr lang="ru-RU" altLang="ru-RU" smtClean="0"/>
          </a:p>
          <a:p>
            <a:pPr lvl="0"/>
            <a:r>
              <a:rPr lang="ru-RU" altLang="ru-RU" smtClean="0"/>
              <a:t>1) Является добровольным волеизъявлением компании на развитие корпоративной культуры по недопущению нарушений</a:t>
            </a:r>
          </a:p>
          <a:p>
            <a:pPr lvl="0"/>
            <a:r>
              <a:rPr lang="ru-RU" altLang="ru-RU" smtClean="0"/>
              <a:t>2) Направлен  на риски, не покрываемые (или покрываемые не в полной мере) риски </a:t>
            </a:r>
          </a:p>
          <a:p>
            <a:pPr lvl="0"/>
            <a:r>
              <a:rPr lang="ru-RU" altLang="ru-RU" smtClean="0"/>
              <a:t>3) Создает возможности для снижения ответственности </a:t>
            </a:r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r>
              <a:rPr lang="ru-RU" altLang="ru-RU"/>
              <a:t>1</a:t>
            </a:r>
          </a:p>
        </p:txBody>
      </p:sp>
      <p:sp>
        <p:nvSpPr>
          <p:cNvPr id="3078" name="Прямоугольник 11"/>
          <p:cNvSpPr>
            <a:spLocks noChangeArrowheads="1"/>
          </p:cNvSpPr>
          <p:nvPr/>
        </p:nvSpPr>
        <p:spPr bwMode="auto">
          <a:xfrm>
            <a:off x="395288" y="6308725"/>
            <a:ext cx="4681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mtClean="0">
                <a:latin typeface="Garamond" panose="02020404030301010803" pitchFamily="18" charset="0"/>
              </a:rPr>
              <a:t>© Ассоциация антимонопольных экспертов </a:t>
            </a:r>
          </a:p>
        </p:txBody>
      </p:sp>
      <p:pic>
        <p:nvPicPr>
          <p:cNvPr id="2055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30213"/>
            <a:ext cx="3032125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Calibri" panose="020F0502020204030204" pitchFamily="34" charset="0"/>
        <a:buAutoNum type="arabicParenR"/>
        <a:defRPr lang="ru-RU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71550" indent="-514350" algn="l" rtl="0" eaLnBrk="0" fontAlgn="base" hangingPunct="0">
        <a:spcBef>
          <a:spcPct val="20000"/>
        </a:spcBef>
        <a:spcAft>
          <a:spcPct val="0"/>
        </a:spcAft>
        <a:buFont typeface="Calibri" panose="020F0502020204030204" pitchFamily="34" charset="0"/>
        <a:buAutoNum type="arabicPeriod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Arial" panose="020B0604020202020204" pitchFamily="34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Font typeface="Calibri" panose="020F0502020204030204" pitchFamily="34" charset="0"/>
        <a:buAutoNum type="alphaLcParenR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C4F9E0-6FA6-4597-8699-222CE3ABB132}" type="datetimeFigureOut">
              <a:rPr lang="ru-RU"/>
              <a:pPr>
                <a:defRPr/>
              </a:pPr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16E012-1385-4DBB-91A1-E34CC8F20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371"/>
          <a:stretch>
            <a:fillRect/>
          </a:stretch>
        </p:blipFill>
        <p:spPr bwMode="auto">
          <a:xfrm>
            <a:off x="0" y="-23813"/>
            <a:ext cx="9144000" cy="149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 bwMode="auto">
          <a:xfrm>
            <a:off x="3419475" y="274638"/>
            <a:ext cx="57245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Почему выделяем комплаенс при закупках? </a:t>
            </a:r>
          </a:p>
        </p:txBody>
      </p:sp>
      <p:sp>
        <p:nvSpPr>
          <p:cNvPr id="410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Проведение закупок регламентировано законодательством и положениями о закупках, соблюдение которых снижает вероятность нарушений как законодательства о закупках, так и антимонопольного законодательства</a:t>
            </a:r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r>
              <a:rPr lang="ru-RU" altLang="ru-RU" smtClean="0"/>
              <a:t>То есть компания уже реализует меры по предупреждению нарушений</a:t>
            </a:r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r>
              <a:rPr lang="ru-RU" altLang="ru-RU" smtClean="0"/>
              <a:t>Что дает комплаенс?</a:t>
            </a:r>
          </a:p>
          <a:p>
            <a:pPr lvl="0"/>
            <a:endParaRPr lang="ru-RU" altLang="ru-RU" smtClean="0"/>
          </a:p>
          <a:p>
            <a:pPr lvl="0"/>
            <a:r>
              <a:rPr lang="ru-RU" altLang="ru-RU" smtClean="0"/>
              <a:t>1) Является добровольным волеизъявлением компании на развитие корпоративной культуры по недопущению нарушений</a:t>
            </a:r>
          </a:p>
          <a:p>
            <a:pPr lvl="0"/>
            <a:r>
              <a:rPr lang="ru-RU" altLang="ru-RU" smtClean="0"/>
              <a:t>2) Направлен  на риски, не покрываемые (или покрываемые не в полной мере) риски </a:t>
            </a:r>
          </a:p>
          <a:p>
            <a:pPr lvl="0"/>
            <a:r>
              <a:rPr lang="ru-RU" altLang="ru-RU" smtClean="0"/>
              <a:t>3) Создает возможности для снижения ответственности </a:t>
            </a:r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  <a:p>
            <a:pPr lvl="0"/>
            <a:endParaRPr lang="ru-RU" altLang="ru-RU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r>
              <a:rPr lang="ru-RU" altLang="ru-RU"/>
              <a:t>1</a:t>
            </a:r>
          </a:p>
        </p:txBody>
      </p:sp>
      <p:sp>
        <p:nvSpPr>
          <p:cNvPr id="3078" name="Прямоугольник 11"/>
          <p:cNvSpPr>
            <a:spLocks noChangeArrowheads="1"/>
          </p:cNvSpPr>
          <p:nvPr/>
        </p:nvSpPr>
        <p:spPr bwMode="auto">
          <a:xfrm>
            <a:off x="395288" y="6308725"/>
            <a:ext cx="4681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mtClean="0">
                <a:latin typeface="Garamond" panose="02020404030301010803" pitchFamily="18" charset="0"/>
              </a:rPr>
              <a:t>© Ассоциация антимонопольных экспертов </a:t>
            </a:r>
          </a:p>
        </p:txBody>
      </p:sp>
      <p:pic>
        <p:nvPicPr>
          <p:cNvPr id="4103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30213"/>
            <a:ext cx="3032125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Calibri" panose="020F0502020204030204" pitchFamily="34" charset="0"/>
        <a:buAutoNum type="arabicParenR"/>
        <a:defRPr lang="ru-RU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71550" indent="-514350" algn="l" rtl="0" eaLnBrk="0" fontAlgn="base" hangingPunct="0">
        <a:spcBef>
          <a:spcPct val="20000"/>
        </a:spcBef>
        <a:spcAft>
          <a:spcPct val="0"/>
        </a:spcAft>
        <a:buFont typeface="Calibri" panose="020F0502020204030204" pitchFamily="34" charset="0"/>
        <a:buAutoNum type="arabicPeriod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Arial" panose="020B0604020202020204" pitchFamily="34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Font typeface="Calibri" panose="020F0502020204030204" pitchFamily="34" charset="0"/>
        <a:buAutoNum type="alphaLcParenR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041460"/>
            <a:ext cx="9144000" cy="33234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504" y="3068960"/>
            <a:ext cx="9793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Антимонопольный </a:t>
            </a:r>
            <a:r>
              <a:rPr lang="ru-RU" sz="2800" b="1" dirty="0" err="1" smtClean="0">
                <a:solidFill>
                  <a:schemeClr val="bg1"/>
                </a:solidFill>
              </a:rPr>
              <a:t>комплаенс</a:t>
            </a:r>
            <a:r>
              <a:rPr lang="ru-RU" sz="2800" b="1" dirty="0" smtClean="0">
                <a:solidFill>
                  <a:schemeClr val="bg1"/>
                </a:solidFill>
              </a:rPr>
              <a:t> в сфере закупок: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как оценить эффективность?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Почему выделяем антимонопольный </a:t>
            </a:r>
            <a:r>
              <a:rPr lang="ru-RU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комплаенс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 сфере закупок?</a:t>
            </a:r>
          </a:p>
        </p:txBody>
      </p:sp>
      <p:sp>
        <p:nvSpPr>
          <p:cNvPr id="33795" name="Номер слайда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Calibri" panose="020F0502020204030204" pitchFamily="34" charset="0"/>
              <a:buAutoNum type="arabicParenR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Calibri" panose="020F0502020204030204" pitchFamily="34" charset="0"/>
              <a:buAutoNum type="arabicPeriod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AutoNum type="alphaLcParenR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DD3983-FD16-4BEF-AD68-29C8B87699FC}" type="slidenum">
              <a:rPr lang="ru-RU" altLang="ru-RU" smtClean="0">
                <a:solidFill>
                  <a:srgbClr val="898989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mtClean="0">
              <a:solidFill>
                <a:srgbClr val="898989"/>
              </a:solidFill>
              <a:latin typeface="Garamond" panose="02020404030301010803" pitchFamily="18" charset="0"/>
            </a:endParaRPr>
          </a:p>
        </p:txBody>
      </p:sp>
      <p:sp>
        <p:nvSpPr>
          <p:cNvPr id="33796" name="Текст 3"/>
          <p:cNvSpPr>
            <a:spLocks noGrp="1"/>
          </p:cNvSpPr>
          <p:nvPr>
            <p:ph type="body" sz="quarter" idx="13"/>
          </p:nvPr>
        </p:nvSpPr>
        <p:spPr>
          <a:xfrm>
            <a:off x="395536" y="3429000"/>
            <a:ext cx="8424862" cy="4464050"/>
          </a:xfrm>
        </p:spPr>
        <p:txBody>
          <a:bodyPr/>
          <a:lstStyle/>
          <a:p>
            <a:pPr marL="0" indent="0">
              <a:buFont typeface="Calibri" panose="020F0502020204030204" pitchFamily="34" charset="0"/>
              <a:buNone/>
              <a:defRPr/>
            </a:pPr>
            <a:endParaRPr dirty="0" smtClean="0"/>
          </a:p>
          <a:p>
            <a:pPr>
              <a:buFont typeface="Calibri" panose="020F0502020204030204" pitchFamily="34" charset="0"/>
              <a:buAutoNum type="arabicPeriod"/>
              <a:defRPr/>
            </a:pPr>
            <a:endParaRPr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702024" y="1697473"/>
            <a:ext cx="69847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Calibri" panose="020F0502020204030204" pitchFamily="34" charset="0"/>
              <a:buNone/>
              <a:defRPr/>
            </a:pPr>
            <a:r>
              <a:rPr lang="ru-RU" sz="1400" dirty="0" smtClean="0"/>
              <a:t>Проведение государственных и корпоративных закупок регламентировано </a:t>
            </a:r>
            <a:r>
              <a:rPr lang="ru-RU" sz="1400" dirty="0"/>
              <a:t>законодательством и положениями о </a:t>
            </a:r>
            <a:r>
              <a:rPr lang="ru-RU" sz="1400" dirty="0" smtClean="0"/>
              <a:t>закупках, </a:t>
            </a:r>
            <a:r>
              <a:rPr lang="ru-RU" sz="1400" dirty="0"/>
              <a:t>соблюдение которых снижает вероятность нарушений при </a:t>
            </a:r>
            <a:r>
              <a:rPr lang="ru-RU" sz="1400" dirty="0" smtClean="0"/>
              <a:t>торгах. </a:t>
            </a: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46959"/>
            <a:ext cx="817945" cy="817945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032367"/>
              </p:ext>
            </p:extLst>
          </p:nvPr>
        </p:nvGraphicFramePr>
        <p:xfrm>
          <a:off x="493600" y="2780928"/>
          <a:ext cx="8315326" cy="3415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оценить эффективность антимонопольного </a:t>
            </a:r>
            <a:r>
              <a:rPr lang="ru-RU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комплаенса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 сфере закупок?</a:t>
            </a:r>
          </a:p>
        </p:txBody>
      </p:sp>
      <p:sp>
        <p:nvSpPr>
          <p:cNvPr id="34819" name="Номер слайда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Calibri" panose="020F0502020204030204" pitchFamily="34" charset="0"/>
              <a:buAutoNum type="arabicParenR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Calibri" panose="020F0502020204030204" pitchFamily="34" charset="0"/>
              <a:buAutoNum type="arabicPeriod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AutoNum type="alphaLcParenR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8675D9-301C-4D6D-89E5-53F8337A1908}" type="slidenum">
              <a:rPr lang="ru-RU" altLang="ru-RU" smtClean="0">
                <a:solidFill>
                  <a:srgbClr val="898989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mtClean="0">
              <a:solidFill>
                <a:srgbClr val="898989"/>
              </a:solidFill>
              <a:latin typeface="Garamond" panose="02020404030301010803" pitchFamily="18" charset="0"/>
            </a:endParaRPr>
          </a:p>
        </p:txBody>
      </p:sp>
      <p:sp>
        <p:nvSpPr>
          <p:cNvPr id="33796" name="Текст 3"/>
          <p:cNvSpPr>
            <a:spLocks noGrp="1"/>
          </p:cNvSpPr>
          <p:nvPr>
            <p:ph type="body" sz="quarter" idx="13"/>
          </p:nvPr>
        </p:nvSpPr>
        <p:spPr>
          <a:xfrm>
            <a:off x="395536" y="3623934"/>
            <a:ext cx="8424862" cy="2663850"/>
          </a:xfrm>
        </p:spPr>
        <p:txBody>
          <a:bodyPr/>
          <a:lstStyle/>
          <a:p>
            <a:pPr marL="0" indent="0">
              <a:buFont typeface="Calibri" panose="020F0502020204030204" pitchFamily="34" charset="0"/>
              <a:buNone/>
              <a:defRPr/>
            </a:pPr>
            <a:endParaRPr dirty="0" smtClean="0"/>
          </a:p>
          <a:p>
            <a:pPr marL="0" indent="0">
              <a:buFont typeface="Calibri" panose="020F0502020204030204" pitchFamily="34" charset="0"/>
              <a:buNone/>
              <a:defRPr/>
            </a:pPr>
            <a:endParaRPr b="1" dirty="0" smtClean="0"/>
          </a:p>
          <a:p>
            <a:pPr marL="0" indent="0">
              <a:buFont typeface="Calibri" panose="020F0502020204030204" pitchFamily="34" charset="0"/>
              <a:buNone/>
              <a:defRPr/>
            </a:pPr>
            <a:endParaRPr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981200" y="1541326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Calibri" panose="020F0502020204030204" pitchFamily="34" charset="0"/>
              <a:buNone/>
              <a:defRPr/>
            </a:pPr>
            <a:r>
              <a:rPr lang="ru-RU" dirty="0"/>
              <a:t>Оценка эффективности – это определение того, достигнуты ли цели </a:t>
            </a:r>
            <a:r>
              <a:rPr lang="ru-RU" dirty="0" smtClean="0"/>
              <a:t>введения антимонопольного </a:t>
            </a:r>
            <a:r>
              <a:rPr lang="ru-RU" dirty="0" err="1" smtClean="0"/>
              <a:t>комплаенса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84784"/>
            <a:ext cx="817945" cy="8179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160730" y="2493211"/>
            <a:ext cx="27849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 typeface="Calibri" panose="020F0502020204030204" pitchFamily="34" charset="0"/>
              <a:buNone/>
              <a:defRPr/>
            </a:pPr>
            <a:r>
              <a:rPr lang="ru-RU" dirty="0"/>
              <a:t>О</a:t>
            </a:r>
            <a:r>
              <a:rPr lang="ru-RU" dirty="0" smtClean="0"/>
              <a:t>бщая </a:t>
            </a:r>
            <a:r>
              <a:rPr lang="ru-RU" dirty="0"/>
              <a:t>для регулятора и </a:t>
            </a:r>
            <a:r>
              <a:rPr lang="ru-RU" dirty="0" smtClean="0"/>
              <a:t>компании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62" y="2212272"/>
            <a:ext cx="1208211" cy="120821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03648" y="3478013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П</a:t>
            </a:r>
            <a:r>
              <a:rPr lang="ru-RU" sz="2400" b="1" i="1" dirty="0" smtClean="0"/>
              <a:t>редупреждение нарушений</a:t>
            </a:r>
            <a:endParaRPr lang="ru-RU" sz="2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31464" y="2461262"/>
            <a:ext cx="18120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Основная и приоритетная</a:t>
            </a:r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27688758"/>
              </p:ext>
            </p:extLst>
          </p:nvPr>
        </p:nvGraphicFramePr>
        <p:xfrm>
          <a:off x="51744" y="3981619"/>
          <a:ext cx="8768654" cy="2223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Calibri" panose="020F0502020204030204" pitchFamily="34" charset="0"/>
              <a:buAutoNum type="arabicParenR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Calibri" panose="020F0502020204030204" pitchFamily="34" charset="0"/>
              <a:buAutoNum type="arabicPeriod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AutoNum type="alphaLcParenR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8C1D5D-3E18-4FBC-9130-F0A4B0CAF64C}" type="slidenum">
              <a:rPr lang="ru-RU" altLang="ru-RU" smtClean="0">
                <a:solidFill>
                  <a:srgbClr val="898989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mtClean="0">
              <a:solidFill>
                <a:srgbClr val="898989"/>
              </a:solidFill>
              <a:latin typeface="Garamond" panose="02020404030301010803" pitchFamily="18" charset="0"/>
            </a:endParaRPr>
          </a:p>
        </p:txBody>
      </p:sp>
      <p:sp>
        <p:nvSpPr>
          <p:cNvPr id="35843" name="Прямоугольник 1"/>
          <p:cNvSpPr>
            <a:spLocks noChangeArrowheads="1"/>
          </p:cNvSpPr>
          <p:nvPr/>
        </p:nvSpPr>
        <p:spPr bwMode="auto">
          <a:xfrm>
            <a:off x="3779838" y="398463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 dirty="0"/>
              <a:t>Как оценить эффективность </a:t>
            </a:r>
            <a:r>
              <a:rPr lang="ru-RU" altLang="ru-RU" b="1" dirty="0" smtClean="0"/>
              <a:t>антимонопольного </a:t>
            </a:r>
            <a:r>
              <a:rPr lang="ru-RU" altLang="ru-RU" b="1" dirty="0" err="1" smtClean="0"/>
              <a:t>комплаенса</a:t>
            </a:r>
            <a:r>
              <a:rPr lang="ru-RU" altLang="ru-RU" b="1" dirty="0" smtClean="0"/>
              <a:t> в сфере закупок?</a:t>
            </a:r>
            <a:endParaRPr lang="ru-RU" altLang="ru-RU" b="1" dirty="0"/>
          </a:p>
        </p:txBody>
      </p:sp>
      <p:sp>
        <p:nvSpPr>
          <p:cNvPr id="35844" name="Прямоугольник 2"/>
          <p:cNvSpPr>
            <a:spLocks noChangeArrowheads="1"/>
          </p:cNvSpPr>
          <p:nvPr/>
        </p:nvSpPr>
        <p:spPr bwMode="auto">
          <a:xfrm>
            <a:off x="1331640" y="3861048"/>
            <a:ext cx="748913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ru-RU" altLang="ru-RU" i="1" dirty="0">
              <a:solidFill>
                <a:srgbClr val="000000"/>
              </a:solidFill>
            </a:endParaRPr>
          </a:p>
          <a:p>
            <a:pPr algn="just"/>
            <a:r>
              <a:rPr lang="ru-RU" altLang="ru-RU" i="1" dirty="0">
                <a:solidFill>
                  <a:srgbClr val="000000"/>
                </a:solidFill>
              </a:rPr>
              <a:t>То есть, компанией была организована такая </a:t>
            </a:r>
            <a:r>
              <a:rPr lang="ru-RU" altLang="ru-RU" i="1" dirty="0" smtClean="0">
                <a:solidFill>
                  <a:srgbClr val="000000"/>
                </a:solidFill>
              </a:rPr>
              <a:t>система  </a:t>
            </a:r>
            <a:r>
              <a:rPr lang="ru-RU" altLang="ru-RU" i="1" dirty="0" err="1" smtClean="0">
                <a:solidFill>
                  <a:srgbClr val="000000"/>
                </a:solidFill>
              </a:rPr>
              <a:t>комплаенса</a:t>
            </a:r>
            <a:r>
              <a:rPr lang="ru-RU" altLang="ru-RU" i="1" dirty="0" smtClean="0">
                <a:solidFill>
                  <a:srgbClr val="000000"/>
                </a:solidFill>
              </a:rPr>
              <a:t>, </a:t>
            </a:r>
            <a:r>
              <a:rPr lang="ru-RU" altLang="ru-RU" i="1" dirty="0">
                <a:solidFill>
                  <a:srgbClr val="000000"/>
                </a:solidFill>
              </a:rPr>
              <a:t>которая обеспечивала осведомленность сотрудников о запретах, понимание данных </a:t>
            </a:r>
            <a:r>
              <a:rPr lang="ru-RU" altLang="ru-RU" i="1" dirty="0" smtClean="0">
                <a:solidFill>
                  <a:srgbClr val="000000"/>
                </a:solidFill>
              </a:rPr>
              <a:t>запретов и своевременный независимый контроль, </a:t>
            </a:r>
            <a:r>
              <a:rPr lang="ru-RU" altLang="ru-RU" i="1" dirty="0">
                <a:solidFill>
                  <a:srgbClr val="000000"/>
                </a:solidFill>
              </a:rPr>
              <a:t>однако </a:t>
            </a:r>
            <a:r>
              <a:rPr lang="ru-RU" altLang="ru-RU" i="1" dirty="0" smtClean="0">
                <a:solidFill>
                  <a:srgbClr val="000000"/>
                </a:solidFill>
              </a:rPr>
              <a:t>сотрудник компании все же </a:t>
            </a:r>
            <a:r>
              <a:rPr lang="ru-RU" altLang="ru-RU" i="1" dirty="0">
                <a:solidFill>
                  <a:srgbClr val="000000"/>
                </a:solidFill>
              </a:rPr>
              <a:t>совершил </a:t>
            </a:r>
            <a:r>
              <a:rPr lang="ru-RU" altLang="ru-RU" i="1" dirty="0" smtClean="0">
                <a:solidFill>
                  <a:srgbClr val="000000"/>
                </a:solidFill>
              </a:rPr>
              <a:t>нарушение. </a:t>
            </a:r>
            <a:endParaRPr lang="ru-RU" altLang="ru-RU" i="1" dirty="0">
              <a:solidFill>
                <a:srgbClr val="000000"/>
              </a:solidFill>
            </a:endParaRPr>
          </a:p>
          <a:p>
            <a:pPr algn="just"/>
            <a:r>
              <a:rPr lang="ru-RU" altLang="ru-RU" i="1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6869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altLang="ru-RU" dirty="0" smtClean="0">
                <a:solidFill>
                  <a:srgbClr val="000000"/>
                </a:solidFill>
              </a:rPr>
              <a:t>Ч. 2 ст. 2.1. КоАП: Лицо предприняло все зависящие от него меры по соблюдению правил и норм, нарушение которых вменяется данному лицу.</a:t>
            </a:r>
            <a:endParaRPr lang="ru-RU" altLang="ru-RU" dirty="0">
              <a:solidFill>
                <a:srgbClr val="0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3" y="1829808"/>
            <a:ext cx="914528" cy="9145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838" y="5346291"/>
            <a:ext cx="546082" cy="54608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92561" y="3792210"/>
            <a:ext cx="561930" cy="561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Calibri" panose="020F0502020204030204" pitchFamily="34" charset="0"/>
              <a:buAutoNum type="arabicParenR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Calibri" panose="020F0502020204030204" pitchFamily="34" charset="0"/>
              <a:buAutoNum type="arabicPeriod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AutoNum type="alphaLcParenR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9DF902-08AE-4867-A969-376FBE97CA20}" type="slidenum">
              <a:rPr lang="ru-RU" altLang="ru-RU" smtClean="0">
                <a:solidFill>
                  <a:srgbClr val="898989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mtClean="0">
              <a:solidFill>
                <a:srgbClr val="898989"/>
              </a:solidFill>
              <a:latin typeface="Garamond" panose="02020404030301010803" pitchFamily="18" charset="0"/>
            </a:endParaRPr>
          </a:p>
        </p:txBody>
      </p:sp>
      <p:sp>
        <p:nvSpPr>
          <p:cNvPr id="36867" name="Прямоугольник 1"/>
          <p:cNvSpPr>
            <a:spLocks noChangeArrowheads="1"/>
          </p:cNvSpPr>
          <p:nvPr/>
        </p:nvSpPr>
        <p:spPr bwMode="auto">
          <a:xfrm>
            <a:off x="3779838" y="398463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 dirty="0" smtClean="0"/>
              <a:t>Критерии оценки эффективности антимонопольного </a:t>
            </a:r>
            <a:r>
              <a:rPr lang="ru-RU" altLang="ru-RU" b="1" dirty="0" err="1" smtClean="0"/>
              <a:t>комплаенса</a:t>
            </a:r>
            <a:r>
              <a:rPr lang="ru-RU" altLang="ru-RU" b="1" dirty="0" smtClean="0"/>
              <a:t> в сфере закупок</a:t>
            </a:r>
            <a:endParaRPr lang="ru-RU" altLang="ru-RU" b="1" dirty="0"/>
          </a:p>
        </p:txBody>
      </p:sp>
      <p:sp>
        <p:nvSpPr>
          <p:cNvPr id="36868" name="Прямоугольник 2"/>
          <p:cNvSpPr>
            <a:spLocks noChangeArrowheads="1"/>
          </p:cNvSpPr>
          <p:nvPr/>
        </p:nvSpPr>
        <p:spPr bwMode="auto">
          <a:xfrm>
            <a:off x="1979712" y="5367258"/>
            <a:ext cx="77771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b="1" dirty="0"/>
              <a:t> </a:t>
            </a:r>
            <a:endParaRPr lang="ru-RU" altLang="ru-RU" sz="1600" dirty="0"/>
          </a:p>
          <a:p>
            <a:endParaRPr lang="ru-RU" altLang="ru-RU" sz="1400" b="1" dirty="0"/>
          </a:p>
          <a:p>
            <a:pPr algn="just"/>
            <a:endParaRPr lang="ru-RU" alt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93429510"/>
              </p:ext>
            </p:extLst>
          </p:nvPr>
        </p:nvGraphicFramePr>
        <p:xfrm>
          <a:off x="323528" y="1860183"/>
          <a:ext cx="83632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03160" y="1568014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cs typeface="Calibri" panose="020F0502020204030204" pitchFamily="34" charset="0"/>
              </a:rPr>
              <a:t> 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7190928" y="6118606"/>
            <a:ext cx="184556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Calibri" panose="020F0502020204030204" pitchFamily="34" charset="0"/>
              <a:buAutoNum type="arabicParenR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Calibri" panose="020F0502020204030204" pitchFamily="34" charset="0"/>
              <a:buAutoNum type="arabicPeriod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AutoNum type="alphaLcParenR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dirty="0" smtClean="0">
                <a:solidFill>
                  <a:srgbClr val="898989"/>
                </a:solidFill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37891" name="Прямоугольник 1"/>
          <p:cNvSpPr>
            <a:spLocks noChangeArrowheads="1"/>
          </p:cNvSpPr>
          <p:nvPr/>
        </p:nvSpPr>
        <p:spPr bwMode="auto">
          <a:xfrm>
            <a:off x="3779838" y="398463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 dirty="0" smtClean="0"/>
              <a:t>Критерии оценки эффективности антимонопольного </a:t>
            </a:r>
            <a:r>
              <a:rPr lang="ru-RU" altLang="ru-RU" b="1" dirty="0" err="1" smtClean="0"/>
              <a:t>комплаенса</a:t>
            </a:r>
            <a:r>
              <a:rPr lang="ru-RU" altLang="ru-RU" b="1" dirty="0" smtClean="0"/>
              <a:t> в сфере закупок</a:t>
            </a:r>
            <a:endParaRPr lang="ru-RU" altLang="ru-RU" b="1" dirty="0"/>
          </a:p>
        </p:txBody>
      </p:sp>
      <p:sp>
        <p:nvSpPr>
          <p:cNvPr id="37892" name="Прямоугольник 2"/>
          <p:cNvSpPr>
            <a:spLocks noChangeArrowheads="1"/>
          </p:cNvSpPr>
          <p:nvPr/>
        </p:nvSpPr>
        <p:spPr bwMode="auto">
          <a:xfrm>
            <a:off x="1033264" y="4055352"/>
            <a:ext cx="746482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dirty="0" smtClean="0"/>
              <a:t>Качественная </a:t>
            </a:r>
            <a:r>
              <a:rPr lang="en-US" altLang="ru-RU" dirty="0" smtClean="0"/>
              <a:t>KPI (</a:t>
            </a:r>
            <a:r>
              <a:rPr lang="ru-RU" altLang="ru-RU" dirty="0" smtClean="0"/>
              <a:t>оценка </a:t>
            </a:r>
            <a:r>
              <a:rPr lang="ru-RU" altLang="ru-RU" dirty="0"/>
              <a:t>модели поведения </a:t>
            </a:r>
            <a:r>
              <a:rPr lang="ru-RU" altLang="ru-RU" dirty="0" smtClean="0"/>
              <a:t>сотрудников</a:t>
            </a:r>
            <a:r>
              <a:rPr lang="en-US" altLang="ru-RU" dirty="0" smtClean="0"/>
              <a:t>)</a:t>
            </a:r>
            <a:endParaRPr lang="ru-RU" altLang="ru-RU" dirty="0"/>
          </a:p>
          <a:p>
            <a:r>
              <a:rPr lang="ru-RU" altLang="ru-RU" dirty="0"/>
              <a:t> </a:t>
            </a:r>
          </a:p>
          <a:p>
            <a:r>
              <a:rPr lang="ru-RU" altLang="ru-RU" dirty="0"/>
              <a:t>			</a:t>
            </a:r>
          </a:p>
          <a:p>
            <a:pPr algn="just"/>
            <a:endParaRPr lang="ru-RU" alt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52554948"/>
              </p:ext>
            </p:extLst>
          </p:nvPr>
        </p:nvGraphicFramePr>
        <p:xfrm>
          <a:off x="949350" y="1568882"/>
          <a:ext cx="6936432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33264" y="1391056"/>
            <a:ext cx="2552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Количественные </a:t>
            </a:r>
            <a:r>
              <a:rPr lang="en-US" dirty="0" smtClean="0"/>
              <a:t>KPI </a:t>
            </a: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602521074"/>
              </p:ext>
            </p:extLst>
          </p:nvPr>
        </p:nvGraphicFramePr>
        <p:xfrm>
          <a:off x="889248" y="4415392"/>
          <a:ext cx="6936432" cy="1885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7190928" y="6118606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Calibri" panose="020F0502020204030204" pitchFamily="34" charset="0"/>
              <a:buAutoNum type="arabicParenR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Calibri" panose="020F0502020204030204" pitchFamily="34" charset="0"/>
              <a:buAutoNum type="arabicPeriod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AutoNum type="alphaLcParenR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BA140D-0B40-461D-B40C-A9AD5D6E9784}" type="slidenum">
              <a:rPr lang="ru-RU" altLang="ru-RU" smtClean="0">
                <a:solidFill>
                  <a:srgbClr val="898989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mtClean="0">
              <a:solidFill>
                <a:srgbClr val="898989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72816"/>
            <a:ext cx="7858125" cy="441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0032" y="4903961"/>
            <a:ext cx="3098925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err="1" smtClean="0"/>
              <a:t>Кобаненко</a:t>
            </a:r>
            <a:r>
              <a:rPr lang="ru-RU" dirty="0" smtClean="0"/>
              <a:t> Мария,</a:t>
            </a:r>
          </a:p>
          <a:p>
            <a:r>
              <a:rPr lang="ru-RU" dirty="0"/>
              <a:t>ч</a:t>
            </a:r>
            <a:r>
              <a:rPr lang="ru-RU" dirty="0" smtClean="0"/>
              <a:t>лен ассоциации, </a:t>
            </a:r>
          </a:p>
          <a:p>
            <a:r>
              <a:rPr lang="ru-RU" dirty="0" smtClean="0"/>
              <a:t>советник АБ «ЕПАМ»</a:t>
            </a:r>
          </a:p>
          <a:p>
            <a:r>
              <a:rPr lang="en-US" dirty="0" smtClean="0"/>
              <a:t>maria_kobanenko@epam.ru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2060848"/>
            <a:ext cx="3240360" cy="2843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-56439"/>
            <a:ext cx="4264157" cy="139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ААЭ - Шаблон РУС_">
  <a:themeElements>
    <a:clrScheme name="НП СРК">
      <a:dk1>
        <a:srgbClr val="151515"/>
      </a:dk1>
      <a:lt1>
        <a:sysClr val="window" lastClr="FFFFFF"/>
      </a:lt1>
      <a:dk2>
        <a:srgbClr val="002060"/>
      </a:dk2>
      <a:lt2>
        <a:srgbClr val="FFFFFF"/>
      </a:lt2>
      <a:accent1>
        <a:srgbClr val="FFC000"/>
      </a:accent1>
      <a:accent2>
        <a:srgbClr val="989898"/>
      </a:accent2>
      <a:accent3>
        <a:srgbClr val="002060"/>
      </a:accent3>
      <a:accent4>
        <a:srgbClr val="0036A2"/>
      </a:accent4>
      <a:accent5>
        <a:srgbClr val="D8D8D8"/>
      </a:accent5>
      <a:accent6>
        <a:srgbClr val="FFE599"/>
      </a:accent6>
      <a:hlink>
        <a:srgbClr val="FFC000"/>
      </a:hlink>
      <a:folHlink>
        <a:srgbClr val="D9C19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Презентация ААЭ - Шаблон РУС_</vt:lpstr>
      <vt:lpstr>Специальное оформление</vt:lpstr>
      <vt:lpstr>2_Специальное оформление</vt:lpstr>
      <vt:lpstr>1_Специальное оформление</vt:lpstr>
      <vt:lpstr>Презентация PowerPoint</vt:lpstr>
      <vt:lpstr>Почему выделяем антимонопольный комплаенс в сфере закупок?</vt:lpstr>
      <vt:lpstr>Как оценить эффективность антимонопольного комплаенса в сфере закупок?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David</dc:creator>
  <cp:lastModifiedBy>David</cp:lastModifiedBy>
  <cp:revision>1</cp:revision>
  <dcterms:modified xsi:type="dcterms:W3CDTF">2018-08-28T20:43:41Z</dcterms:modified>
</cp:coreProperties>
</file>