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slideLayouts/slideLayout20.xml" ContentType="application/vnd.openxmlformats-officedocument.presentationml.slideLayout+xml"/>
  <Override PartName="/ppt/theme/theme12.xml" ContentType="application/vnd.openxmlformats-officedocument.theme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theme/theme14.xml" ContentType="application/vnd.openxmlformats-officedocument.theme+xml"/>
  <Override PartName="/ppt/slideLayouts/slideLayout23.xml" ContentType="application/vnd.openxmlformats-officedocument.presentationml.slideLayout+xml"/>
  <Override PartName="/ppt/theme/theme15.xml" ContentType="application/vnd.openxmlformats-officedocument.theme+xml"/>
  <Override PartName="/ppt/slideLayouts/slideLayout24.xml" ContentType="application/vnd.openxmlformats-officedocument.presentationml.slideLayout+xml"/>
  <Override PartName="/ppt/theme/theme16.xml" ContentType="application/vnd.openxmlformats-officedocument.theme+xml"/>
  <Override PartName="/ppt/slideLayouts/slideLayout25.xml" ContentType="application/vnd.openxmlformats-officedocument.presentationml.slideLayout+xml"/>
  <Override PartName="/ppt/theme/theme17.xml" ContentType="application/vnd.openxmlformats-officedocument.theme+xml"/>
  <Override PartName="/ppt/slideLayouts/slideLayout26.xml" ContentType="application/vnd.openxmlformats-officedocument.presentationml.slideLayout+xml"/>
  <Override PartName="/ppt/theme/theme18.xml" ContentType="application/vnd.openxmlformats-officedocument.theme+xml"/>
  <Override PartName="/ppt/slideLayouts/slideLayout27.xml" ContentType="application/vnd.openxmlformats-officedocument.presentationml.slideLayout+xml"/>
  <Override PartName="/ppt/theme/theme19.xml" ContentType="application/vnd.openxmlformats-officedocument.theme+xml"/>
  <Override PartName="/ppt/slideLayouts/slideLayout28.xml" ContentType="application/vnd.openxmlformats-officedocument.presentationml.slideLayout+xml"/>
  <Override PartName="/ppt/theme/theme20.xml" ContentType="application/vnd.openxmlformats-officedocument.theme+xml"/>
  <Override PartName="/ppt/slideLayouts/slideLayout29.xml" ContentType="application/vnd.openxmlformats-officedocument.presentationml.slideLayout+xml"/>
  <Override PartName="/ppt/theme/theme21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8" r:id="rId1"/>
    <p:sldMasterId id="2147483855" r:id="rId2"/>
    <p:sldMasterId id="2147483811" r:id="rId3"/>
    <p:sldMasterId id="2147483836" r:id="rId4"/>
    <p:sldMasterId id="2147483877" r:id="rId5"/>
    <p:sldMasterId id="2147483824" r:id="rId6"/>
    <p:sldMasterId id="2147483863" r:id="rId7"/>
    <p:sldMasterId id="2147483894" r:id="rId8"/>
    <p:sldMasterId id="2147483896" r:id="rId9"/>
    <p:sldMasterId id="2147483916" r:id="rId10"/>
    <p:sldMasterId id="2147483919" r:id="rId11"/>
    <p:sldMasterId id="2147483921" r:id="rId12"/>
    <p:sldMasterId id="2147483923" r:id="rId13"/>
    <p:sldMasterId id="2147483925" r:id="rId14"/>
    <p:sldMasterId id="2147483944" r:id="rId15"/>
    <p:sldMasterId id="2147483942" r:id="rId16"/>
    <p:sldMasterId id="2147483927" r:id="rId17"/>
    <p:sldMasterId id="2147483929" r:id="rId18"/>
    <p:sldMasterId id="2147483931" r:id="rId19"/>
    <p:sldMasterId id="2147483933" r:id="rId20"/>
    <p:sldMasterId id="2147483898" r:id="rId21"/>
    <p:sldMasterId id="2147483947" r:id="rId22"/>
  </p:sldMasterIdLst>
  <p:notesMasterIdLst>
    <p:notesMasterId r:id="rId30"/>
  </p:notesMasterIdLst>
  <p:handoutMasterIdLst>
    <p:handoutMasterId r:id="rId31"/>
  </p:handoutMasterIdLst>
  <p:sldIdLst>
    <p:sldId id="745" r:id="rId23"/>
    <p:sldId id="782" r:id="rId24"/>
    <p:sldId id="786" r:id="rId25"/>
    <p:sldId id="799" r:id="rId26"/>
    <p:sldId id="802" r:id="rId27"/>
    <p:sldId id="794" r:id="rId28"/>
    <p:sldId id="746" r:id="rId29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DA84B1E-929D-4C41-88BC-0AE5E1176B21}">
          <p14:sldIdLst>
            <p14:sldId id="745"/>
            <p14:sldId id="782"/>
            <p14:sldId id="786"/>
            <p14:sldId id="799"/>
            <p14:sldId id="802"/>
            <p14:sldId id="794"/>
            <p14:sldId id="7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11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Безрук Евгений В." initials="БЕВ" lastIdx="0" clrIdx="0"/>
  <p:cmAuthor id="1" name="Lundquist, Olga" initials="LO" lastIdx="1" clrIdx="1"/>
  <p:cmAuthor id="2" name="Карачарскова Ирина С." initials="КИС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B96"/>
    <a:srgbClr val="8D4949"/>
    <a:srgbClr val="ED7D31"/>
    <a:srgbClr val="663300"/>
    <a:srgbClr val="54301A"/>
    <a:srgbClr val="E46C0A"/>
    <a:srgbClr val="B90008"/>
    <a:srgbClr val="C6D219"/>
    <a:srgbClr val="B4D412"/>
    <a:srgbClr val="33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71" autoAdjust="0"/>
    <p:restoredTop sz="92819" autoAdjust="0"/>
  </p:normalViewPr>
  <p:slideViewPr>
    <p:cSldViewPr>
      <p:cViewPr varScale="1">
        <p:scale>
          <a:sx n="98" d="100"/>
          <a:sy n="98" d="100"/>
        </p:scale>
        <p:origin x="162" y="84"/>
      </p:cViewPr>
      <p:guideLst>
        <p:guide orient="horz" pos="1620"/>
        <p:guide pos="11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72" y="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53" y="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1C4B4-3872-43AC-8A46-2C07B446208F}" type="datetimeFigureOut">
              <a:rPr lang="ru-RU" smtClean="0"/>
              <a:pPr/>
              <a:t>28.08.2018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0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0793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53" y="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A4494-46B3-4F3D-AF1E-0E036AA5C6C9}" type="datetimeFigureOut">
              <a:rPr lang="ru-RU" smtClean="0"/>
              <a:pPr/>
              <a:t>28.08.2018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53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64122-34B9-48FA-8142-6ED53FA6A9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3304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F64122-34B9-48FA-8142-6ED53FA6A901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05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F64122-34B9-48FA-8142-6ED53FA6A901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89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xy_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9144000" cy="256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598813"/>
            <a:ext cx="7092280" cy="164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3227088" y="1768658"/>
            <a:ext cx="4464496" cy="32403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27000" tIns="0" rIns="27000" bIns="0" rtlCol="0">
            <a:no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None/>
              <a:defRPr sz="700" b="1" strike="noStrike" spc="-40" baseline="0">
                <a:solidFill>
                  <a:srgbClr val="54301A"/>
                </a:solidFill>
                <a:latin typeface="DINRoundPro-Bold" pitchFamily="34" charset="-52"/>
                <a:cs typeface="Arial" pitchFamily="34" charset="0"/>
              </a:defRPr>
            </a:lvl1pPr>
            <a:lvl2pPr marL="742950" indent="-285750" algn="r">
              <a:spcBef>
                <a:spcPct val="20000"/>
              </a:spcBef>
              <a:buFont typeface="Arial" pitchFamily="34" charset="0"/>
              <a:buNone/>
              <a:defRPr sz="1700" strike="noStrike">
                <a:latin typeface="Arial" pitchFamily="34" charset="0"/>
                <a:cs typeface="Arial" pitchFamily="34" charset="0"/>
              </a:defRPr>
            </a:lvl2pPr>
            <a:lvl3pPr marL="1143000" indent="-228600" algn="r">
              <a:spcBef>
                <a:spcPct val="20000"/>
              </a:spcBef>
              <a:buFont typeface="Arial" pitchFamily="34" charset="0"/>
              <a:buNone/>
              <a:defRPr sz="1700" strike="noStrike">
                <a:latin typeface="Arial" pitchFamily="34" charset="0"/>
                <a:cs typeface="Arial" pitchFamily="34" charset="0"/>
              </a:defRPr>
            </a:lvl3pPr>
            <a:lvl4pPr marL="1600200" indent="-228600" algn="r">
              <a:spcBef>
                <a:spcPct val="20000"/>
              </a:spcBef>
              <a:buFont typeface="Arial" pitchFamily="34" charset="0"/>
              <a:buNone/>
              <a:defRPr sz="1700" strike="noStrike">
                <a:latin typeface="Arial" pitchFamily="34" charset="0"/>
                <a:cs typeface="Arial" pitchFamily="34" charset="0"/>
              </a:defRPr>
            </a:lvl4pPr>
            <a:lvl5pPr marL="2057400" indent="-228600" algn="r">
              <a:spcBef>
                <a:spcPct val="20000"/>
              </a:spcBef>
              <a:buFont typeface="Arial" pitchFamily="34" charset="0"/>
              <a:buNone/>
              <a:defRPr sz="1700" strike="noStrike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950" dirty="0" smtClean="0"/>
              <a:t>Simply. Nearby. Neighbourly.</a:t>
            </a:r>
          </a:p>
          <a:p>
            <a:endParaRPr lang="ru-RU" sz="1950" dirty="0"/>
          </a:p>
        </p:txBody>
      </p:sp>
    </p:spTree>
    <p:extLst>
      <p:ext uri="{BB962C8B-B14F-4D97-AF65-F5344CB8AC3E}">
        <p14:creationId xmlns:p14="http://schemas.microsoft.com/office/powerpoint/2010/main" val="31529672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79712" y="1707654"/>
            <a:ext cx="7164288" cy="136815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B90008"/>
              </a:gs>
              <a:gs pos="82516">
                <a:srgbClr val="CD3209"/>
              </a:gs>
              <a:gs pos="62320">
                <a:srgbClr val="E46C0A"/>
              </a:gs>
              <a:gs pos="31000">
                <a:srgbClr val="E46C0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1618663"/>
            <a:ext cx="1533333" cy="1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187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411163"/>
            <a:ext cx="280836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325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282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23850" y="1347614"/>
            <a:ext cx="4032126" cy="3240360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1600">
                <a:solidFill>
                  <a:srgbClr val="54301A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5pPr>
          </a:lstStyle>
          <a:p>
            <a:pPr lvl="0"/>
            <a:r>
              <a:rPr lang="en-US" dirty="0" smtClean="0"/>
              <a:t>XXXXXX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323850" y="274638"/>
            <a:ext cx="4032126" cy="993775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54301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DVDavydov\Pictures\Рисунок_Vic Colo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39"/>
            <a:ext cx="4615600" cy="5143500"/>
          </a:xfrm>
          <a:prstGeom prst="rect">
            <a:avLst/>
          </a:prstGeom>
        </p:spPr>
      </p:pic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7504" y="195486"/>
            <a:ext cx="4392488" cy="229723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7504" y="2650778"/>
            <a:ext cx="4392488" cy="229723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44008" y="195486"/>
            <a:ext cx="4392488" cy="229723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44008" y="2650778"/>
            <a:ext cx="4392488" cy="229723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655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23850" y="1347614"/>
            <a:ext cx="4032126" cy="3240360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1600">
                <a:solidFill>
                  <a:srgbClr val="54301A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5pPr>
          </a:lstStyle>
          <a:p>
            <a:pPr lvl="0"/>
            <a:r>
              <a:rPr lang="en-US" dirty="0" smtClean="0"/>
              <a:t>XXXXXX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23850" y="274638"/>
            <a:ext cx="4032126" cy="993775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54301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1" y="490662"/>
            <a:ext cx="4536504" cy="2081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2001" y="2722786"/>
            <a:ext cx="4536504" cy="2081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Нижний колонтитул 11"/>
          <p:cNvSpPr txBox="1">
            <a:spLocks/>
          </p:cNvSpPr>
          <p:nvPr userDrawn="1"/>
        </p:nvSpPr>
        <p:spPr bwMode="auto">
          <a:xfrm>
            <a:off x="467544" y="4876006"/>
            <a:ext cx="2915294" cy="21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2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2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52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23850" y="1347614"/>
            <a:ext cx="4032126" cy="3240360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1600">
                <a:solidFill>
                  <a:srgbClr val="54301A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5pPr>
          </a:lstStyle>
          <a:p>
            <a:pPr lvl="0"/>
            <a:r>
              <a:rPr lang="en-US" dirty="0" smtClean="0"/>
              <a:t>XXXXXX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323850" y="274638"/>
            <a:ext cx="4032126" cy="993775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54301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7" name="Picture 3" descr="C:\Users\DVDavydov\Pictures\Рисунок_Vic Colo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11"/>
          <p:cNvSpPr txBox="1">
            <a:spLocks/>
          </p:cNvSpPr>
          <p:nvPr userDrawn="1"/>
        </p:nvSpPr>
        <p:spPr bwMode="auto">
          <a:xfrm>
            <a:off x="467544" y="4876006"/>
            <a:ext cx="2915294" cy="21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2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2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9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23850" y="1347614"/>
            <a:ext cx="4032126" cy="3240360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1600">
                <a:solidFill>
                  <a:srgbClr val="54301A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solidFill>
                  <a:srgbClr val="54301A"/>
                </a:solidFill>
              </a:defRPr>
            </a:lvl5pPr>
          </a:lstStyle>
          <a:p>
            <a:pPr lvl="0"/>
            <a:r>
              <a:rPr lang="en-US" dirty="0" smtClean="0"/>
              <a:t>XXXXXX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323850" y="274638"/>
            <a:ext cx="4032126" cy="993775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54301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0" name="Picture 2" descr="C:\Users\DVDavydov\Pictures\Рисунок_Mega Colo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11"/>
          <p:cNvSpPr txBox="1">
            <a:spLocks/>
          </p:cNvSpPr>
          <p:nvPr userDrawn="1"/>
        </p:nvSpPr>
        <p:spPr bwMode="auto">
          <a:xfrm>
            <a:off x="467544" y="4876006"/>
            <a:ext cx="2915294" cy="21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2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2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5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1563638"/>
            <a:ext cx="41764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81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1563638"/>
            <a:ext cx="41764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8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xy_in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49" y="4579144"/>
            <a:ext cx="912495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4623978"/>
            <a:ext cx="2895600" cy="32785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4923" y="4623978"/>
            <a:ext cx="432048" cy="327850"/>
          </a:xfrm>
        </p:spPr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498D5582-C4DA-4ABF-AA79-A560524024F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87474"/>
            <a:ext cx="1711590" cy="411510"/>
            <a:chOff x="107504" y="116632"/>
            <a:chExt cx="1711590" cy="54868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6632"/>
              <a:ext cx="1711590" cy="548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577926" y="486992"/>
              <a:ext cx="1238628" cy="12950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36000" tIns="0" rIns="36000" bIns="0" rtlCol="0">
              <a:noAutofit/>
            </a:bodyPr>
            <a:lstStyle>
              <a:lvl1pPr marL="342900" lvl="0" indent="-342900">
                <a:spcBef>
                  <a:spcPct val="20000"/>
                </a:spcBef>
                <a:buFont typeface="Arial" pitchFamily="34" charset="0"/>
                <a:buNone/>
                <a:defRPr sz="700" b="1" strike="noStrike" spc="-40" baseline="0">
                  <a:solidFill>
                    <a:srgbClr val="54301A"/>
                  </a:solidFill>
                  <a:latin typeface="DINRoundPro-Bold" pitchFamily="34" charset="-52"/>
                  <a:cs typeface="Arial" pitchFamily="34" charset="0"/>
                </a:defRPr>
              </a:lvl1pPr>
              <a:lvl2pPr marL="742950" indent="-285750" algn="r">
                <a:spcBef>
                  <a:spcPct val="20000"/>
                </a:spcBef>
                <a:buFont typeface="Arial" pitchFamily="34" charset="0"/>
                <a:buNone/>
                <a:defRPr sz="1700" strike="noStrike">
                  <a:latin typeface="Arial" pitchFamily="34" charset="0"/>
                  <a:cs typeface="Arial" pitchFamily="34" charset="0"/>
                </a:defRPr>
              </a:lvl2pPr>
              <a:lvl3pPr marL="1143000" indent="-228600" algn="r">
                <a:spcBef>
                  <a:spcPct val="20000"/>
                </a:spcBef>
                <a:buFont typeface="Arial" pitchFamily="34" charset="0"/>
                <a:buNone/>
                <a:defRPr sz="1700" strike="noStrike">
                  <a:latin typeface="Arial" pitchFamily="34" charset="0"/>
                  <a:cs typeface="Arial" pitchFamily="34" charset="0"/>
                </a:defRPr>
              </a:lvl3pPr>
              <a:lvl4pPr marL="1600200" indent="-228600" algn="r">
                <a:spcBef>
                  <a:spcPct val="20000"/>
                </a:spcBef>
                <a:buFont typeface="Arial" pitchFamily="34" charset="0"/>
                <a:buNone/>
                <a:defRPr sz="1700" strike="noStrike">
                  <a:latin typeface="Arial" pitchFamily="34" charset="0"/>
                  <a:cs typeface="Arial" pitchFamily="34" charset="0"/>
                </a:defRPr>
              </a:lvl4pPr>
              <a:lvl5pPr marL="2057400" indent="-228600" algn="r">
                <a:spcBef>
                  <a:spcPct val="20000"/>
                </a:spcBef>
                <a:buFont typeface="Arial" pitchFamily="34" charset="0"/>
                <a:buNone/>
                <a:defRPr sz="1700" strike="noStrike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en-US" sz="525" spc="0" dirty="0" smtClean="0"/>
                <a:t>Simply. Nearby. Neighbourly.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4639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1563638"/>
            <a:ext cx="41764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2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1563638"/>
            <a:ext cx="41764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9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1563638"/>
            <a:ext cx="41764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1563638"/>
            <a:ext cx="41764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02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1563638"/>
            <a:ext cx="41764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4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512" y="2715766"/>
            <a:ext cx="453650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47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512" y="2715766"/>
            <a:ext cx="453650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73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512" y="2715766"/>
            <a:ext cx="453650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97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512" y="2715766"/>
            <a:ext cx="453650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71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4519414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" name="Прямая соединительная линия 11"/>
          <p:cNvCxnSpPr/>
          <p:nvPr userDrawn="1"/>
        </p:nvCxnSpPr>
        <p:spPr>
          <a:xfrm>
            <a:off x="1219545" y="4876006"/>
            <a:ext cx="7924455" cy="0"/>
          </a:xfrm>
          <a:prstGeom prst="line">
            <a:avLst/>
          </a:prstGeom>
          <a:ln w="12700">
            <a:solidFill>
              <a:srgbClr val="543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4301A"/>
                </a:solidFill>
              </a:defRPr>
            </a:lvl1pPr>
          </a:lstStyle>
          <a:p>
            <a:fld id="{14D881B9-D1E5-46E2-A4C8-D3563A90512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1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4791F-8207-4FA4-B460-53D0FA7B481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9519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xy_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77" y="4329511"/>
            <a:ext cx="3563888" cy="588932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33320" y="4353949"/>
            <a:ext cx="4104456" cy="216023"/>
          </a:xfrm>
        </p:spPr>
        <p:txBody>
          <a:bodyPr>
            <a:normAutofit/>
          </a:bodyPr>
          <a:lstStyle>
            <a:lvl1pPr algn="l">
              <a:buNone/>
              <a:defRPr sz="1275" b="1" strike="noStrike">
                <a:solidFill>
                  <a:srgbClr val="54301A"/>
                </a:solidFill>
                <a:latin typeface="Arial" pitchFamily="34" charset="0"/>
                <a:cs typeface="Arial" pitchFamily="34" charset="0"/>
              </a:defRPr>
            </a:lvl1pPr>
            <a:lvl2pPr algn="r">
              <a:buNone/>
              <a:defRPr sz="1275" strike="noStrike"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1275" strike="noStrike"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1275" strike="noStrike"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1275" strike="noStrike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33320" y="4623978"/>
            <a:ext cx="4104456" cy="216023"/>
          </a:xfrm>
        </p:spPr>
        <p:txBody>
          <a:bodyPr>
            <a:normAutofit/>
          </a:bodyPr>
          <a:lstStyle>
            <a:lvl1pPr algn="l">
              <a:buNone/>
              <a:defRPr sz="1275" strike="noStrike">
                <a:solidFill>
                  <a:srgbClr val="54301A"/>
                </a:solidFill>
                <a:latin typeface="Arial" pitchFamily="34" charset="0"/>
                <a:cs typeface="Arial" pitchFamily="34" charset="0"/>
              </a:defRPr>
            </a:lvl1pPr>
            <a:lvl2pPr algn="r">
              <a:buNone/>
              <a:defRPr sz="1275" strike="noStrike"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1275" strike="noStrike"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1275" strike="noStrike"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1275" strike="noStrike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596" y="1022524"/>
            <a:ext cx="7272808" cy="3252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41481"/>
            <a:ext cx="9144000" cy="9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65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7" y="141481"/>
            <a:ext cx="4428921" cy="427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0" y="4569737"/>
            <a:ext cx="9144000" cy="436332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32440" y="4623978"/>
            <a:ext cx="432048" cy="327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8D5582-C4DA-4ABF-AA79-A560524024FB}" type="slidenum">
              <a:rPr lang="ru-RU" sz="1050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sz="105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40" y="1167595"/>
            <a:ext cx="8229600" cy="3048986"/>
          </a:xfrm>
          <a:ln>
            <a:solidFill>
              <a:schemeClr val="accent1"/>
            </a:solidFill>
          </a:ln>
        </p:spPr>
        <p:txBody>
          <a:bodyPr/>
          <a:lstStyle>
            <a:lvl1pPr>
              <a:buClr>
                <a:srgbClr val="EE8900"/>
              </a:buClr>
              <a:defRPr/>
            </a:lvl1pPr>
            <a:lvl2pPr>
              <a:buClr>
                <a:srgbClr val="EE8900"/>
              </a:buClr>
              <a:defRPr/>
            </a:lvl2pPr>
            <a:lvl3pPr>
              <a:buClr>
                <a:srgbClr val="EE8900"/>
              </a:buClr>
              <a:defRPr/>
            </a:lvl3pPr>
            <a:lvl4pPr>
              <a:buClr>
                <a:srgbClr val="EE8900"/>
              </a:buClr>
              <a:defRPr/>
            </a:lvl4pPr>
            <a:lvl5pPr>
              <a:buClr>
                <a:srgbClr val="EE890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36" y="4836189"/>
            <a:ext cx="2133600" cy="273844"/>
          </a:xfrm>
        </p:spPr>
        <p:txBody>
          <a:bodyPr/>
          <a:lstStyle/>
          <a:p>
            <a:fld id="{FDE434EA-A52B-49D1-8C8E-61BA314625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4836189"/>
            <a:ext cx="2895600" cy="273844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36" y="195486"/>
            <a:ext cx="6454080" cy="272743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54301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4"/>
          <a:srcRect t="11558" b="13839"/>
          <a:stretch/>
        </p:blipFill>
        <p:spPr>
          <a:xfrm>
            <a:off x="6579289" y="33468"/>
            <a:ext cx="256471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82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xy_in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8207"/>
            <a:ext cx="6228184" cy="952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0" y="4569737"/>
            <a:ext cx="9144000" cy="436332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32440" y="4623978"/>
            <a:ext cx="432048" cy="327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8D5582-C4DA-4ABF-AA79-A560524024FB}" type="slidenum">
              <a:rPr lang="ru-RU" sz="1050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sz="10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54301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54301A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4623978"/>
            <a:ext cx="2895600" cy="32785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4"/>
          <a:srcRect t="11558" b="13839"/>
          <a:stretch/>
        </p:blipFill>
        <p:spPr>
          <a:xfrm>
            <a:off x="6579289" y="33468"/>
            <a:ext cx="256471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36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0" y="4569737"/>
            <a:ext cx="9144000" cy="43633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4836189"/>
            <a:ext cx="2133600" cy="273844"/>
          </a:xfrm>
        </p:spPr>
        <p:txBody>
          <a:bodyPr/>
          <a:lstStyle/>
          <a:p>
            <a:fld id="{9CA01EC9-896A-4591-92C0-CDBE8CA45C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1840" y="4836189"/>
            <a:ext cx="2895600" cy="273844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32440" y="4623978"/>
            <a:ext cx="432048" cy="327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8D5582-C4DA-4ABF-AA79-A560524024FB}" type="slidenum">
              <a:rPr lang="ru-RU" sz="1050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sz="1050" dirty="0">
              <a:solidFill>
                <a:prstClr val="white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37" y="141481"/>
            <a:ext cx="4428921" cy="42708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2136" y="195486"/>
            <a:ext cx="6454080" cy="272743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54301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/>
          <a:srcRect t="11558" b="13839"/>
          <a:stretch/>
        </p:blipFill>
        <p:spPr>
          <a:xfrm>
            <a:off x="6579289" y="33468"/>
            <a:ext cx="256471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1074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0" y="4569737"/>
            <a:ext cx="9144000" cy="43633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32440" y="4623978"/>
            <a:ext cx="432048" cy="3278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8D5582-C4DA-4ABF-AA79-A560524024FB}" type="slidenum">
              <a:rPr lang="ru-RU" sz="1050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sz="10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>
                <a:solidFill>
                  <a:srgbClr val="6633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7534"/>
            <a:ext cx="5486400" cy="2918147"/>
          </a:xfrm>
        </p:spPr>
        <p:txBody>
          <a:bodyPr/>
          <a:lstStyle>
            <a:lvl1pPr marL="0" indent="0">
              <a:buNone/>
              <a:defRPr sz="2400">
                <a:solidFill>
                  <a:srgbClr val="66330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>
                <a:solidFill>
                  <a:srgbClr val="66330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51520" y="4836189"/>
            <a:ext cx="2133600" cy="273844"/>
          </a:xfrm>
        </p:spPr>
        <p:txBody>
          <a:bodyPr/>
          <a:lstStyle/>
          <a:p>
            <a:fld id="{74532DCD-8261-4202-83D6-29DC8A3527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1840" y="4836189"/>
            <a:ext cx="2895600" cy="273844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37" y="141481"/>
            <a:ext cx="4428921" cy="427088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 userDrawn="1"/>
        </p:nvSpPr>
        <p:spPr>
          <a:xfrm>
            <a:off x="62136" y="195486"/>
            <a:ext cx="6454080" cy="27274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54301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Click to edit Master title style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4"/>
          <a:srcRect t="11558" b="13839"/>
          <a:stretch/>
        </p:blipFill>
        <p:spPr>
          <a:xfrm>
            <a:off x="6579289" y="33468"/>
            <a:ext cx="256471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02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xy_b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3179" b="15690"/>
          <a:stretch/>
        </p:blipFill>
        <p:spPr>
          <a:xfrm>
            <a:off x="-1" y="3921900"/>
            <a:ext cx="9144001" cy="9721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3367" y="1167594"/>
            <a:ext cx="5557265" cy="2485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41481"/>
            <a:ext cx="9144000" cy="9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FDDC-09AE-4F5C-87BB-7C2AFE4FBE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83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43608" y="48351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Slide Title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67544" y="120359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Text</a:t>
            </a:r>
            <a:r>
              <a:rPr lang="en-US" baseline="0" dirty="0" smtClean="0"/>
              <a:t> Box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Text Box</a:t>
            </a:r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FDDC-09AE-4F5C-87BB-7C2AFE4FBE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8790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FDDC-09AE-4F5C-87BB-7C2AFE4FBE6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116013" y="339502"/>
            <a:ext cx="48241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b="1" dirty="0" smtClean="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23528" y="1131590"/>
            <a:ext cx="3960440" cy="655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dirty="0" smtClean="0"/>
            </a:lvl1pPr>
            <a:lvl2pPr marL="514350" indent="-285750">
              <a:buFont typeface="Wingdings" panose="05000000000000000000" pitchFamily="2" charset="2"/>
              <a:buChar char="§"/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marL="0" lvl="0"/>
            <a:r>
              <a:rPr lang="en-US" dirty="0" smtClean="0"/>
              <a:t>Click to edit Master text styles</a:t>
            </a:r>
          </a:p>
          <a:p>
            <a:pPr marL="457200"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80094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86107" y="1707654"/>
            <a:ext cx="7164288" cy="136815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B90008"/>
              </a:gs>
              <a:gs pos="82516">
                <a:srgbClr val="CD3209"/>
              </a:gs>
              <a:gs pos="62320">
                <a:srgbClr val="E46C0A"/>
              </a:gs>
              <a:gs pos="31000">
                <a:srgbClr val="E46C0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1618663"/>
            <a:ext cx="1533333" cy="1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072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411163"/>
            <a:ext cx="280836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0201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411163"/>
            <a:ext cx="280836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5275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4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4.wdp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5.wdp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2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6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520" y="47281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1840" y="472817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2240" y="456997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D5582-C4DA-4ABF-AA79-A560524024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0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2" r:id="rId2"/>
  </p:sldLayoutIdLst>
  <p:transition spd="slow">
    <p:push/>
  </p:transition>
  <p:timing>
    <p:tnLst>
      <p:par>
        <p:cTn id="1" dur="indefinite" restart="never" nodeType="tmRoot"/>
      </p:par>
    </p:tnLst>
  </p:timing>
  <p:hf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22" b="6822"/>
          <a:stretch/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карточка 5"/>
          <p:cNvSpPr/>
          <p:nvPr userDrawn="1"/>
        </p:nvSpPr>
        <p:spPr>
          <a:xfrm rot="10800000">
            <a:off x="0" y="1426951"/>
            <a:ext cx="4572000" cy="2289600"/>
          </a:xfrm>
          <a:prstGeom prst="flowChartPunchedCard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00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b="4333"/>
          <a:stretch/>
        </p:blipFill>
        <p:spPr bwMode="auto">
          <a:xfrm>
            <a:off x="0" y="0"/>
            <a:ext cx="9144000" cy="516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карточка 5"/>
          <p:cNvSpPr/>
          <p:nvPr userDrawn="1"/>
        </p:nvSpPr>
        <p:spPr>
          <a:xfrm rot="10800000">
            <a:off x="0" y="1426951"/>
            <a:ext cx="4572000" cy="2289600"/>
          </a:xfrm>
          <a:prstGeom prst="flowChartPunchedCard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84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b="4333"/>
          <a:stretch/>
        </p:blipFill>
        <p:spPr bwMode="auto">
          <a:xfrm>
            <a:off x="0" y="0"/>
            <a:ext cx="9144000" cy="516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карточка 5"/>
          <p:cNvSpPr/>
          <p:nvPr userDrawn="1"/>
        </p:nvSpPr>
        <p:spPr>
          <a:xfrm rot="10800000">
            <a:off x="0" y="1426951"/>
            <a:ext cx="4572000" cy="2289600"/>
          </a:xfrm>
          <a:prstGeom prst="flowChartPunchedCard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47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b="4333"/>
          <a:stretch/>
        </p:blipFill>
        <p:spPr bwMode="auto">
          <a:xfrm>
            <a:off x="0" y="0"/>
            <a:ext cx="9144000" cy="516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карточка 5"/>
          <p:cNvSpPr/>
          <p:nvPr userDrawn="1"/>
        </p:nvSpPr>
        <p:spPr>
          <a:xfrm rot="10800000">
            <a:off x="0" y="1426951"/>
            <a:ext cx="4572000" cy="2289600"/>
          </a:xfrm>
          <a:prstGeom prst="flowChartPunchedCard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90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b="548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карточка 5"/>
          <p:cNvSpPr/>
          <p:nvPr userDrawn="1"/>
        </p:nvSpPr>
        <p:spPr>
          <a:xfrm rot="10800000">
            <a:off x="0" y="1426951"/>
            <a:ext cx="4572000" cy="2289600"/>
          </a:xfrm>
          <a:prstGeom prst="flowChartPunchedCard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88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 b="-382"/>
          <a:stretch/>
        </p:blipFill>
        <p:spPr>
          <a:xfrm>
            <a:off x="0" y="-20538"/>
            <a:ext cx="9180512" cy="5184576"/>
          </a:xfrm>
          <a:prstGeom prst="rect">
            <a:avLst/>
          </a:prstGeom>
        </p:spPr>
      </p:pic>
      <p:sp>
        <p:nvSpPr>
          <p:cNvPr id="5" name="Блок-схема: карточка 5"/>
          <p:cNvSpPr/>
          <p:nvPr userDrawn="1"/>
        </p:nvSpPr>
        <p:spPr>
          <a:xfrm rot="10800000">
            <a:off x="0" y="1426951"/>
            <a:ext cx="4572000" cy="2289600"/>
          </a:xfrm>
          <a:prstGeom prst="flowChartPunchedCard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99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3525" r="-1157" b="11874"/>
          <a:stretch/>
        </p:blipFill>
        <p:spPr>
          <a:xfrm>
            <a:off x="0" y="-20538"/>
            <a:ext cx="9252520" cy="5184576"/>
          </a:xfrm>
          <a:prstGeom prst="rect">
            <a:avLst/>
          </a:prstGeom>
        </p:spPr>
      </p:pic>
      <p:sp>
        <p:nvSpPr>
          <p:cNvPr id="5" name="Блок-схема: карточка 5"/>
          <p:cNvSpPr/>
          <p:nvPr userDrawn="1"/>
        </p:nvSpPr>
        <p:spPr>
          <a:xfrm rot="10800000">
            <a:off x="0" y="1426951"/>
            <a:ext cx="4572000" cy="2289600"/>
          </a:xfrm>
          <a:prstGeom prst="flowChartPunchedCard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5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7" b="548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9"/>
          <p:cNvSpPr/>
          <p:nvPr userDrawn="1"/>
        </p:nvSpPr>
        <p:spPr>
          <a:xfrm>
            <a:off x="179512" y="2728791"/>
            <a:ext cx="4573015" cy="2289600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  <a:effectLst>
            <a:outerShdw blurRad="50800" dist="38100" dir="21540000" sx="105000" sy="105000" algn="b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32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7" b="5907"/>
          <a:stretch/>
        </p:blipFill>
        <p:spPr bwMode="auto">
          <a:xfrm>
            <a:off x="1" y="-24134"/>
            <a:ext cx="9186903" cy="516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9"/>
          <p:cNvSpPr/>
          <p:nvPr userDrawn="1"/>
        </p:nvSpPr>
        <p:spPr>
          <a:xfrm>
            <a:off x="179512" y="2728791"/>
            <a:ext cx="4573015" cy="2289600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  <a:effectLst>
            <a:outerShdw blurRad="50800" dist="38100" dir="21540000" sx="105000" sy="105000" algn="b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30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9" b="4859"/>
          <a:stretch/>
        </p:blipFill>
        <p:spPr bwMode="auto">
          <a:xfrm>
            <a:off x="0" y="1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9"/>
          <p:cNvSpPr/>
          <p:nvPr userDrawn="1"/>
        </p:nvSpPr>
        <p:spPr>
          <a:xfrm>
            <a:off x="179512" y="2728791"/>
            <a:ext cx="4573015" cy="2289600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  <a:effectLst>
            <a:outerShdw blurRad="50800" dist="38100" dir="21540000" sx="105000" sy="105000" algn="b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40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4791F-8207-4FA4-B460-53D0FA7B481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41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</p:sldLayoutIdLst>
  <p:transition spd="slow">
    <p:push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/>
          <p:cNvSpPr/>
          <p:nvPr userDrawn="1"/>
        </p:nvSpPr>
        <p:spPr>
          <a:xfrm>
            <a:off x="179512" y="2728791"/>
            <a:ext cx="4573015" cy="2289600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  <a:effectLst>
            <a:outerShdw blurRad="50800" dist="38100" dir="21540000" sx="105000" sy="105000" algn="b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9" b="4859"/>
          <a:stretch/>
        </p:blipFill>
        <p:spPr bwMode="auto">
          <a:xfrm>
            <a:off x="0" y="1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9"/>
          <p:cNvSpPr/>
          <p:nvPr userDrawn="1"/>
        </p:nvSpPr>
        <p:spPr>
          <a:xfrm>
            <a:off x="215008" y="2700525"/>
            <a:ext cx="4573015" cy="2289600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  <a:effectLst>
            <a:outerShdw blurRad="50800" dist="38100" dir="21540000" sx="105000" sy="105000" algn="b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3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11"/>
          <p:cNvCxnSpPr/>
          <p:nvPr userDrawn="1"/>
        </p:nvCxnSpPr>
        <p:spPr>
          <a:xfrm>
            <a:off x="1219545" y="4876006"/>
            <a:ext cx="7924455" cy="0"/>
          </a:xfrm>
          <a:prstGeom prst="line">
            <a:avLst/>
          </a:prstGeom>
          <a:ln w="12700">
            <a:solidFill>
              <a:srgbClr val="543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29"/>
          <p:cNvGrpSpPr/>
          <p:nvPr userDrawn="1"/>
        </p:nvGrpSpPr>
        <p:grpSpPr>
          <a:xfrm>
            <a:off x="314192" y="4598394"/>
            <a:ext cx="830346" cy="433322"/>
            <a:chOff x="1073647" y="4337472"/>
            <a:chExt cx="830346" cy="433322"/>
          </a:xfrm>
        </p:grpSpPr>
        <p:pic>
          <p:nvPicPr>
            <p:cNvPr id="9" name="Picture 5" descr="C:\Users\DVDavydov\AppData\Local\Microsoft\Windows\Temporary Internet Files\Content.Outlook\GRZ98GXO\01 logo Д (big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647" y="4490836"/>
              <a:ext cx="215117" cy="215117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9012" y1="25926" x2="59012" y2="25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3"/>
            <a:stretch/>
          </p:blipFill>
          <p:spPr bwMode="auto">
            <a:xfrm>
              <a:off x="1288764" y="4337472"/>
              <a:ext cx="384129" cy="43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600" y="4518866"/>
              <a:ext cx="298393" cy="159056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12" name="Прямая соединительная линия 16"/>
          <p:cNvCxnSpPr/>
          <p:nvPr userDrawn="1"/>
        </p:nvCxnSpPr>
        <p:spPr>
          <a:xfrm>
            <a:off x="0" y="4876006"/>
            <a:ext cx="188757" cy="0"/>
          </a:xfrm>
          <a:prstGeom prst="line">
            <a:avLst/>
          </a:prstGeom>
          <a:ln w="12700">
            <a:solidFill>
              <a:srgbClr val="543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4301A"/>
                </a:solidFill>
              </a:defRPr>
            </a:lvl1pPr>
          </a:lstStyle>
          <a:p>
            <a:fld id="{14D881B9-D1E5-46E2-A4C8-D3563A90512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4519414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Нижний колонтитул 11"/>
          <p:cNvSpPr txBox="1">
            <a:spLocks/>
          </p:cNvSpPr>
          <p:nvPr userDrawn="1"/>
        </p:nvSpPr>
        <p:spPr bwMode="auto">
          <a:xfrm>
            <a:off x="2699792" y="4868863"/>
            <a:ext cx="3671887" cy="22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12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2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2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rgbClr val="54301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600" kern="1200">
          <a:solidFill>
            <a:srgbClr val="54301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54301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54301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54301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54301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520" y="47281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4BD2-54BE-4923-8823-48A9401035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1840" y="472817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2240" y="456997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D5582-C4DA-4ABF-AA79-A560524024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</p:sldLayoutIdLst>
  <p:transition spd="slow">
    <p:wipe/>
  </p:transition>
  <p:timing>
    <p:tnLst>
      <p:par>
        <p:cTn id="1" dur="indefinite" restart="never" nodeType="tmRoot"/>
      </p:par>
    </p:tnLst>
  </p:timing>
  <p:hf hdr="0" ft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5105" y="4848100"/>
            <a:ext cx="4869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FFDDC-09AE-4F5C-87BB-7C2AFE4FBE6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123478"/>
            <a:ext cx="864096" cy="82116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187624" y="339502"/>
            <a:ext cx="77768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520" y="4659982"/>
            <a:ext cx="8280920" cy="900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520" y="1131590"/>
            <a:ext cx="0" cy="352839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964488" y="339502"/>
            <a:ext cx="0" cy="417646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604448" y="4623978"/>
            <a:ext cx="72008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Rectangle 20"/>
          <p:cNvSpPr/>
          <p:nvPr/>
        </p:nvSpPr>
        <p:spPr>
          <a:xfrm>
            <a:off x="8748464" y="4623978"/>
            <a:ext cx="72008" cy="720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Rectangle 21"/>
          <p:cNvSpPr/>
          <p:nvPr/>
        </p:nvSpPr>
        <p:spPr>
          <a:xfrm>
            <a:off x="8892480" y="4623978"/>
            <a:ext cx="72008" cy="72008"/>
          </a:xfrm>
          <a:prstGeom prst="rect">
            <a:avLst/>
          </a:prstGeom>
          <a:solidFill>
            <a:srgbClr val="B90008"/>
          </a:solidFill>
          <a:ln>
            <a:solidFill>
              <a:srgbClr val="B9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ижний колонтитул 11"/>
          <p:cNvSpPr txBox="1">
            <a:spLocks/>
          </p:cNvSpPr>
          <p:nvPr userDrawn="1"/>
        </p:nvSpPr>
        <p:spPr bwMode="auto">
          <a:xfrm>
            <a:off x="2699792" y="4731990"/>
            <a:ext cx="3671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6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6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6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23" r:id="rId2"/>
    <p:sldLayoutId id="2147483818" r:id="rId3"/>
    <p:sldLayoutId id="2147483880" r:id="rId4"/>
  </p:sldLayoutIdLst>
  <p:transition spd="slow">
    <p:push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23478"/>
            <a:ext cx="864096" cy="82116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187624" y="339502"/>
            <a:ext cx="26642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4659982"/>
            <a:ext cx="3096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520" y="1131590"/>
            <a:ext cx="0" cy="352839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1920" y="339502"/>
            <a:ext cx="0" cy="417646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491880" y="4623978"/>
            <a:ext cx="72008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3635896" y="4623978"/>
            <a:ext cx="72008" cy="720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Rectangle 13"/>
          <p:cNvSpPr/>
          <p:nvPr/>
        </p:nvSpPr>
        <p:spPr>
          <a:xfrm>
            <a:off x="3779912" y="4623978"/>
            <a:ext cx="72008" cy="72008"/>
          </a:xfrm>
          <a:prstGeom prst="rect">
            <a:avLst/>
          </a:prstGeom>
          <a:solidFill>
            <a:srgbClr val="B90008"/>
          </a:solidFill>
          <a:ln>
            <a:solidFill>
              <a:srgbClr val="B9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/>
          <p:cNvSpPr/>
          <p:nvPr/>
        </p:nvSpPr>
        <p:spPr>
          <a:xfrm>
            <a:off x="3995936" y="339502"/>
            <a:ext cx="4896542" cy="4356484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Нижний колонтитул 11"/>
          <p:cNvSpPr txBox="1">
            <a:spLocks/>
          </p:cNvSpPr>
          <p:nvPr userDrawn="1"/>
        </p:nvSpPr>
        <p:spPr bwMode="auto">
          <a:xfrm>
            <a:off x="2699792" y="4731990"/>
            <a:ext cx="3671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6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6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slow">
    <p:push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23478"/>
            <a:ext cx="864096" cy="82116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187624" y="339502"/>
            <a:ext cx="39604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4659982"/>
            <a:ext cx="43924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520" y="1131590"/>
            <a:ext cx="0" cy="352839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48064" y="339502"/>
            <a:ext cx="0" cy="417646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788024" y="4587974"/>
            <a:ext cx="72008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4932040" y="4587974"/>
            <a:ext cx="72008" cy="720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Rectangle 13"/>
          <p:cNvSpPr/>
          <p:nvPr/>
        </p:nvSpPr>
        <p:spPr>
          <a:xfrm>
            <a:off x="5076056" y="4587974"/>
            <a:ext cx="72008" cy="72008"/>
          </a:xfrm>
          <a:prstGeom prst="rect">
            <a:avLst/>
          </a:prstGeom>
          <a:solidFill>
            <a:srgbClr val="B90008"/>
          </a:solidFill>
          <a:ln>
            <a:solidFill>
              <a:srgbClr val="B9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/>
          <p:cNvSpPr/>
          <p:nvPr/>
        </p:nvSpPr>
        <p:spPr>
          <a:xfrm>
            <a:off x="5292080" y="339502"/>
            <a:ext cx="3600398" cy="4356484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Нижний колонтитул 11"/>
          <p:cNvSpPr txBox="1">
            <a:spLocks/>
          </p:cNvSpPr>
          <p:nvPr userDrawn="1"/>
        </p:nvSpPr>
        <p:spPr bwMode="auto">
          <a:xfrm>
            <a:off x="2699792" y="4731990"/>
            <a:ext cx="3671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6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6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57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</p:sldLayoutIdLst>
  <p:transition spd="slow">
    <p:push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881B9-D1E5-46E2-A4C8-D3563A90512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Нижний колонтитул 11"/>
          <p:cNvSpPr txBox="1">
            <a:spLocks/>
          </p:cNvSpPr>
          <p:nvPr userDrawn="1"/>
        </p:nvSpPr>
        <p:spPr bwMode="auto">
          <a:xfrm>
            <a:off x="2699792" y="4731990"/>
            <a:ext cx="3671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6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6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8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ransition spd="slow">
    <p:push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23478"/>
            <a:ext cx="864096" cy="82116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187624" y="339502"/>
            <a:ext cx="266429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4659982"/>
            <a:ext cx="309634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520" y="1131590"/>
            <a:ext cx="0" cy="35283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1920" y="339502"/>
            <a:ext cx="0" cy="417646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491880" y="4623978"/>
            <a:ext cx="72008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3635896" y="4623978"/>
            <a:ext cx="72008" cy="720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Rectangle 13"/>
          <p:cNvSpPr/>
          <p:nvPr/>
        </p:nvSpPr>
        <p:spPr>
          <a:xfrm>
            <a:off x="3779912" y="4623978"/>
            <a:ext cx="72008" cy="72008"/>
          </a:xfrm>
          <a:prstGeom prst="rect">
            <a:avLst/>
          </a:prstGeom>
          <a:solidFill>
            <a:srgbClr val="B90008"/>
          </a:solidFill>
          <a:ln>
            <a:solidFill>
              <a:srgbClr val="B9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/>
          <p:cNvSpPr/>
          <p:nvPr/>
        </p:nvSpPr>
        <p:spPr>
          <a:xfrm>
            <a:off x="3995936" y="339502"/>
            <a:ext cx="4896542" cy="435648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Нижний колонтитул 11"/>
          <p:cNvSpPr txBox="1">
            <a:spLocks/>
          </p:cNvSpPr>
          <p:nvPr userDrawn="1"/>
        </p:nvSpPr>
        <p:spPr bwMode="auto">
          <a:xfrm>
            <a:off x="2699792" y="4731990"/>
            <a:ext cx="3671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6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6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7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transition spd="slow">
    <p:push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1"/>
          <p:cNvSpPr txBox="1">
            <a:spLocks/>
          </p:cNvSpPr>
          <p:nvPr userDrawn="1"/>
        </p:nvSpPr>
        <p:spPr bwMode="auto">
          <a:xfrm>
            <a:off x="2699792" y="4731990"/>
            <a:ext cx="3671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600" dirty="0">
                <a:solidFill>
                  <a:srgbClr val="A6A6A6"/>
                </a:solidFill>
                <a:ea typeface="Calibri" pitchFamily="34" charset="0"/>
                <a:cs typeface="Calibri" pitchFamily="34" charset="0"/>
              </a:rPr>
              <a:t>СONFIDENTIAL FOR INTERNAL USE ONLY</a:t>
            </a:r>
            <a:endParaRPr lang="ru-RU" altLang="ru-RU" sz="1600" dirty="0">
              <a:solidFill>
                <a:srgbClr val="A6A6A6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1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15"/>
          <p:cNvCxnSpPr/>
          <p:nvPr userDrawn="1"/>
        </p:nvCxnSpPr>
        <p:spPr>
          <a:xfrm>
            <a:off x="0" y="4869856"/>
            <a:ext cx="3419872" cy="7468"/>
          </a:xfrm>
          <a:prstGeom prst="line">
            <a:avLst/>
          </a:prstGeom>
          <a:ln w="12700">
            <a:solidFill>
              <a:srgbClr val="543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42"/>
          <p:cNvCxnSpPr/>
          <p:nvPr userDrawn="1"/>
        </p:nvCxnSpPr>
        <p:spPr>
          <a:xfrm>
            <a:off x="4355976" y="4877324"/>
            <a:ext cx="288032" cy="0"/>
          </a:xfrm>
          <a:prstGeom prst="line">
            <a:avLst/>
          </a:prstGeom>
          <a:ln w="12700">
            <a:solidFill>
              <a:srgbClr val="543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50"/>
          <p:cNvGrpSpPr/>
          <p:nvPr userDrawn="1"/>
        </p:nvGrpSpPr>
        <p:grpSpPr>
          <a:xfrm>
            <a:off x="3491880" y="4598394"/>
            <a:ext cx="830346" cy="433322"/>
            <a:chOff x="1073647" y="4337472"/>
            <a:chExt cx="830346" cy="433322"/>
          </a:xfrm>
        </p:grpSpPr>
        <p:pic>
          <p:nvPicPr>
            <p:cNvPr id="10" name="Picture 5" descr="C:\Users\DVDavydov\AppData\Local\Microsoft\Windows\Temporary Internet Files\Content.Outlook\GRZ98GXO\01 logo Д (big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647" y="4490836"/>
              <a:ext cx="215117" cy="215117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9012" y1="25926" x2="59012" y2="25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3"/>
            <a:stretch/>
          </p:blipFill>
          <p:spPr bwMode="auto">
            <a:xfrm>
              <a:off x="1288764" y="4337472"/>
              <a:ext cx="384129" cy="43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600" y="4518866"/>
              <a:ext cx="298393" cy="15905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23822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918" r:id="rId2"/>
    <p:sldLayoutId id="2147483915" r:id="rId3"/>
    <p:sldLayoutId id="2147483911" r:id="rId4"/>
    <p:sldLayoutId id="2147483913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-1" y="2931790"/>
            <a:ext cx="4572001" cy="792088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562A1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1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-43333" y="1511928"/>
            <a:ext cx="4644008" cy="1419862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562A1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400" b="1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38" y="1439073"/>
            <a:ext cx="4572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Внедрение а</a:t>
            </a:r>
            <a:r>
              <a:rPr lang="ru-RU" sz="2800" b="1" dirty="0" smtClean="0">
                <a:solidFill>
                  <a:schemeClr val="bg1"/>
                </a:solidFill>
              </a:rPr>
              <a:t>нтимонопольного </a:t>
            </a:r>
            <a:r>
              <a:rPr lang="ru-RU" sz="2800" b="1" dirty="0">
                <a:solidFill>
                  <a:schemeClr val="bg1"/>
                </a:solidFill>
              </a:rPr>
              <a:t>комплаенса в ГК </a:t>
            </a:r>
            <a:r>
              <a:rPr lang="ru-RU" sz="2800" b="1" dirty="0" smtClean="0">
                <a:solidFill>
                  <a:schemeClr val="bg1"/>
                </a:solidFill>
              </a:rPr>
              <a:t>ДИКСИ</a:t>
            </a:r>
          </a:p>
          <a:p>
            <a:endParaRPr lang="ru-RU" sz="1600" dirty="0" smtClean="0"/>
          </a:p>
          <a:p>
            <a:r>
              <a:rPr lang="ru-RU" sz="1500" dirty="0" smtClean="0">
                <a:solidFill>
                  <a:schemeClr val="bg1"/>
                </a:solidFill>
              </a:rPr>
              <a:t>Конференция </a:t>
            </a:r>
            <a:r>
              <a:rPr lang="ru-RU" sz="1500" dirty="0">
                <a:solidFill>
                  <a:schemeClr val="bg1"/>
                </a:solidFill>
              </a:rPr>
              <a:t>«Новый этап развития антимонопольного комплаенса в России</a:t>
            </a:r>
            <a:r>
              <a:rPr lang="ru-RU" sz="1500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sz="1500" dirty="0" smtClean="0">
                <a:solidFill>
                  <a:schemeClr val="bg1"/>
                </a:solidFill>
              </a:rPr>
              <a:t>29 августа 2018 г.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971600" y="376746"/>
            <a:ext cx="72008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663300"/>
                </a:solidFill>
              </a:rPr>
              <a:t>Особенности АМК в продовольственном ритейле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731856"/>
            <a:ext cx="3672408" cy="397135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36035" y="3040517"/>
            <a:ext cx="3600399" cy="1021556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Дела о д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искриминации: 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2~5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млн. руб.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кол-во поставщиков в категории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0539" y="3039312"/>
            <a:ext cx="4334616" cy="9993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Значительные суммы фиксированных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штрафов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ритейлеров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0543" y="2175216"/>
            <a:ext cx="4358411" cy="7428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Тенденция к ужесточению Закона о торговле (редакция 2016 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.)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1524" y="2175216"/>
            <a:ext cx="562915" cy="5405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Овал 11"/>
          <p:cNvSpPr/>
          <p:nvPr/>
        </p:nvSpPr>
        <p:spPr>
          <a:xfrm>
            <a:off x="251524" y="3039312"/>
            <a:ext cx="562915" cy="5405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16744" y="987574"/>
            <a:ext cx="4358411" cy="10664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периметре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контроля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ФАС: Закон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135-ФЗ 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защите конкуренции, Закон 381-ФЗ о торговле, Закон 38-ФЗ о рекламе</a:t>
            </a:r>
          </a:p>
        </p:txBody>
      </p:sp>
      <p:sp>
        <p:nvSpPr>
          <p:cNvPr id="14" name="Овал 13"/>
          <p:cNvSpPr/>
          <p:nvPr/>
        </p:nvSpPr>
        <p:spPr>
          <a:xfrm>
            <a:off x="251523" y="987574"/>
            <a:ext cx="562915" cy="5405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0539" y="4191440"/>
            <a:ext cx="4334616" cy="5405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Внедрение АМК производителями и дистрибьютерами товаров</a:t>
            </a:r>
          </a:p>
        </p:txBody>
      </p:sp>
      <p:sp>
        <p:nvSpPr>
          <p:cNvPr id="16" name="Овал 15"/>
          <p:cNvSpPr/>
          <p:nvPr/>
        </p:nvSpPr>
        <p:spPr>
          <a:xfrm>
            <a:off x="251524" y="4154946"/>
            <a:ext cx="562915" cy="5405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36035" y="2175216"/>
            <a:ext cx="3592736" cy="715089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Изменение бизнес-процессов под </a:t>
            </a:r>
            <a:r>
              <a:rPr lang="ru-RU" dirty="0" smtClean="0">
                <a:solidFill>
                  <a:schemeClr val="tx1"/>
                </a:solidFill>
              </a:rPr>
              <a:t>воздействием </a:t>
            </a:r>
            <a:r>
              <a:rPr lang="ru-RU" dirty="0" err="1" smtClean="0">
                <a:solidFill>
                  <a:schemeClr val="tx1"/>
                </a:solidFill>
              </a:rPr>
              <a:t>зак-ва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0076" y="987574"/>
            <a:ext cx="3592736" cy="1021556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tx1"/>
                </a:solidFill>
              </a:rPr>
              <a:t>Зак</a:t>
            </a:r>
            <a:r>
              <a:rPr lang="ru-RU" dirty="0" smtClean="0">
                <a:solidFill>
                  <a:schemeClr val="tx1"/>
                </a:solidFill>
              </a:rPr>
              <a:t>-во затрагивает </a:t>
            </a:r>
            <a:r>
              <a:rPr lang="ru-RU" dirty="0">
                <a:solidFill>
                  <a:schemeClr val="tx1"/>
                </a:solidFill>
              </a:rPr>
              <a:t>большинство </a:t>
            </a:r>
            <a:r>
              <a:rPr lang="ru-RU" dirty="0" smtClean="0">
                <a:solidFill>
                  <a:schemeClr val="tx1"/>
                </a:solidFill>
              </a:rPr>
              <a:t>бизнес-процессов </a:t>
            </a:r>
            <a:r>
              <a:rPr lang="ru-RU" dirty="0" err="1" smtClean="0">
                <a:solidFill>
                  <a:schemeClr val="tx1"/>
                </a:solidFill>
              </a:rPr>
              <a:t>ритейлера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36035" y="4191440"/>
            <a:ext cx="3576777" cy="540550"/>
          </a:xfrm>
          <a:prstGeom prst="roundRect">
            <a:avLst/>
          </a:prstGeom>
          <a:noFill/>
          <a:ln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Ориентир </a:t>
            </a:r>
            <a:r>
              <a:rPr lang="ru-RU" dirty="0">
                <a:solidFill>
                  <a:schemeClr val="tx1"/>
                </a:solidFill>
              </a:rPr>
              <a:t>на лучшие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29647323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731856"/>
            <a:ext cx="3672408" cy="397135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971600" y="376746"/>
            <a:ext cx="5670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663300"/>
                </a:solidFill>
              </a:rPr>
              <a:t>Вехи внедрения АМК в ДИКСИ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209176" y="2415053"/>
            <a:ext cx="1259763" cy="1502226"/>
          </a:xfrm>
          <a:prstGeom prst="wedgeRectCallout">
            <a:avLst>
              <a:gd name="adj1" fmla="val 31208"/>
              <a:gd name="adj2" fmla="val -6748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Предв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. согласование документов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с </a:t>
            </a:r>
            <a:r>
              <a:rPr lang="ru-RU" sz="1200" b="1" dirty="0" err="1">
                <a:solidFill>
                  <a:schemeClr val="accent2">
                    <a:lumMod val="50000"/>
                  </a:schemeClr>
                </a:solidFill>
              </a:rPr>
              <a:t>учебн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.-метод. ц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ентр.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ФАС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183032" y="5824688"/>
            <a:ext cx="1656184" cy="484632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Июль 2018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907704" y="5829446"/>
            <a:ext cx="7056782" cy="47511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Утверждение Советом директоров, имплементация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183032" y="2422572"/>
            <a:ext cx="1053660" cy="1103171"/>
          </a:xfrm>
          <a:prstGeom prst="wedgeRectCallout">
            <a:avLst>
              <a:gd name="adj1" fmla="val 25703"/>
              <a:gd name="adj2" fmla="val -7492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Старт внедрения,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подготовка пакета док-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тов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51520" y="1293105"/>
            <a:ext cx="803419" cy="5053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Окт. </a:t>
            </a:r>
            <a:r>
              <a:rPr lang="ru-RU" sz="1600" b="1" dirty="0"/>
              <a:t>2017 </a:t>
            </a:r>
          </a:p>
        </p:txBody>
      </p:sp>
      <p:sp>
        <p:nvSpPr>
          <p:cNvPr id="36" name="Стрелка: вправо 29"/>
          <p:cNvSpPr/>
          <p:nvPr/>
        </p:nvSpPr>
        <p:spPr>
          <a:xfrm>
            <a:off x="251520" y="1851669"/>
            <a:ext cx="8640960" cy="288033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 w="22225" cap="rnd" cmpd="sng" algn="ctr">
            <a:solidFill>
              <a:schemeClr val="accent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094810" y="1289359"/>
            <a:ext cx="803419" cy="5053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Ноя. </a:t>
            </a:r>
            <a:r>
              <a:rPr lang="ru-RU" sz="1600" b="1" dirty="0"/>
              <a:t>2017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767878" y="1280856"/>
            <a:ext cx="936104" cy="5053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Янв. 2018 </a:t>
            </a:r>
            <a:endParaRPr lang="ru-RU" sz="16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6245496" y="1286095"/>
            <a:ext cx="807835" cy="5053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Май 2018 </a:t>
            </a:r>
            <a:endParaRPr lang="ru-RU" sz="16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7077050" y="1286161"/>
            <a:ext cx="807835" cy="5053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Июн</a:t>
            </a:r>
            <a:r>
              <a:rPr lang="ru-RU" sz="1600" b="1" dirty="0" smtClean="0"/>
              <a:t>. 2018 </a:t>
            </a:r>
            <a:endParaRPr lang="ru-RU" sz="1600" b="1" dirty="0"/>
          </a:p>
        </p:txBody>
      </p:sp>
      <p:sp>
        <p:nvSpPr>
          <p:cNvPr id="51" name="Прямоугольная выноска 50"/>
          <p:cNvSpPr/>
          <p:nvPr/>
        </p:nvSpPr>
        <p:spPr>
          <a:xfrm>
            <a:off x="1273072" y="2415053"/>
            <a:ext cx="899724" cy="1103171"/>
          </a:xfrm>
          <a:prstGeom prst="wedgeRectCallout">
            <a:avLst>
              <a:gd name="adj1" fmla="val -57661"/>
              <a:gd name="adj2" fmla="val -7315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Семинар ФАС для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средн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. 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менедж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2" name="Прямоугольная выноска 51"/>
          <p:cNvSpPr/>
          <p:nvPr/>
        </p:nvSpPr>
        <p:spPr>
          <a:xfrm>
            <a:off x="3503639" y="2415053"/>
            <a:ext cx="1271902" cy="1502226"/>
          </a:xfrm>
          <a:prstGeom prst="wedgeRectCallout">
            <a:avLst>
              <a:gd name="adj1" fmla="val -66180"/>
              <a:gd name="adj2" fmla="val -6618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Подача документов в ФАС на согласование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929136" y="1286161"/>
            <a:ext cx="807835" cy="50531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3734889" y="1275606"/>
            <a:ext cx="807835" cy="50531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4566443" y="1275606"/>
            <a:ext cx="807835" cy="50531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5397997" y="1280856"/>
            <a:ext cx="807835" cy="50531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7915792" y="1286161"/>
            <a:ext cx="807835" cy="5053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Июл</a:t>
            </a:r>
            <a:r>
              <a:rPr lang="ru-RU" sz="1600" b="1" dirty="0" smtClean="0"/>
              <a:t>. 2018 </a:t>
            </a:r>
            <a:endParaRPr lang="ru-RU" sz="1600" b="1" dirty="0"/>
          </a:p>
        </p:txBody>
      </p:sp>
      <p:sp>
        <p:nvSpPr>
          <p:cNvPr id="61" name="Прямоугольная выноска 60"/>
          <p:cNvSpPr/>
          <p:nvPr/>
        </p:nvSpPr>
        <p:spPr>
          <a:xfrm>
            <a:off x="4970360" y="2422572"/>
            <a:ext cx="1245772" cy="1502226"/>
          </a:xfrm>
          <a:prstGeom prst="wedgeRectCallout">
            <a:avLst>
              <a:gd name="adj1" fmla="val 62673"/>
              <a:gd name="adj2" fmla="val -6748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Соглашение о сотрудничестве с </a:t>
            </a:r>
            <a:r>
              <a:rPr lang="ru-RU" sz="1200" b="1" dirty="0" err="1">
                <a:solidFill>
                  <a:schemeClr val="accent2">
                    <a:lumMod val="50000"/>
                  </a:schemeClr>
                </a:solidFill>
              </a:rPr>
              <a:t>учебн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.-метод. ц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ентр.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ФАС</a:t>
            </a:r>
          </a:p>
        </p:txBody>
      </p:sp>
      <p:sp>
        <p:nvSpPr>
          <p:cNvPr id="63" name="Прямоугольная выноска 62"/>
          <p:cNvSpPr/>
          <p:nvPr/>
        </p:nvSpPr>
        <p:spPr>
          <a:xfrm>
            <a:off x="6247728" y="2431303"/>
            <a:ext cx="899724" cy="1103171"/>
          </a:xfrm>
          <a:prstGeom prst="wedgeRectCallout">
            <a:avLst>
              <a:gd name="adj1" fmla="val -29146"/>
              <a:gd name="adj2" fmla="val -7582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Семинар ФАС для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топ-. 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менедж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4" name="Прямоугольная выноска 63"/>
          <p:cNvSpPr/>
          <p:nvPr/>
        </p:nvSpPr>
        <p:spPr>
          <a:xfrm>
            <a:off x="7178855" y="2431303"/>
            <a:ext cx="899724" cy="1103171"/>
          </a:xfrm>
          <a:prstGeom prst="wedgeRectCallout">
            <a:avLst>
              <a:gd name="adj1" fmla="val 16376"/>
              <a:gd name="adj2" fmla="val -7668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Получе-ние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одобре-ния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ФАС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5" name="Прямоугольная выноска 64"/>
          <p:cNvSpPr/>
          <p:nvPr/>
        </p:nvSpPr>
        <p:spPr>
          <a:xfrm>
            <a:off x="8109982" y="2431822"/>
            <a:ext cx="940950" cy="1492976"/>
          </a:xfrm>
          <a:prstGeom prst="wedgeRectCallout">
            <a:avLst>
              <a:gd name="adj1" fmla="val -22794"/>
              <a:gd name="adj2" fmla="val -69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Утверждение Советом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дир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.,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импле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ментация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00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971600" y="376746"/>
            <a:ext cx="6408712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663300"/>
                </a:solidFill>
              </a:rPr>
              <a:t>Состав пакета документов </a:t>
            </a:r>
            <a:r>
              <a:rPr lang="ru-RU" sz="2100" b="1" dirty="0" smtClean="0">
                <a:solidFill>
                  <a:srgbClr val="663300"/>
                </a:solidFill>
              </a:rPr>
              <a:t>АМК</a:t>
            </a:r>
            <a:endParaRPr lang="ru-RU" sz="2100" b="1" dirty="0">
              <a:solidFill>
                <a:srgbClr val="6633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2912" y="3075806"/>
            <a:ext cx="5603304" cy="3745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cs typeface="Arial" charset="0"/>
              </a:rPr>
              <a:t>Политика поведения на публичных мероприятиях </a:t>
            </a:r>
            <a:endParaRPr lang="ru-RU" sz="16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12912" y="843558"/>
            <a:ext cx="5603304" cy="3745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/>
              <a:t>Антимонопольная политика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12912" y="2629227"/>
            <a:ext cx="5603304" cy="3745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/>
              <a:t>Политика информационного взаимодействия</a:t>
            </a:r>
          </a:p>
        </p:txBody>
      </p:sp>
      <p:sp>
        <p:nvSpPr>
          <p:cNvPr id="22" name="Выноска 2 (с границей) 21"/>
          <p:cNvSpPr/>
          <p:nvPr/>
        </p:nvSpPr>
        <p:spPr>
          <a:xfrm>
            <a:off x="1739527" y="1218128"/>
            <a:ext cx="4560665" cy="1292662"/>
          </a:xfrm>
          <a:prstGeom prst="accentCallout2">
            <a:avLst>
              <a:gd name="adj1" fmla="val 18750"/>
              <a:gd name="adj2" fmla="val -8333"/>
              <a:gd name="adj3" fmla="val -63"/>
              <a:gd name="adj4" fmla="val -8304"/>
              <a:gd name="adj5" fmla="val -1126"/>
              <a:gd name="adj6" fmla="val -816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300" b="1" dirty="0"/>
              <a:t>Приложения:</a:t>
            </a:r>
          </a:p>
          <a:p>
            <a:pPr marL="285750" indent="-285750">
              <a:buFont typeface="Wingdings" panose="05000000000000000000" pitchFamily="2" charset="2"/>
              <a:buChar char="w"/>
            </a:pPr>
            <a:r>
              <a:rPr lang="ru-RU" sz="1300" b="1" dirty="0"/>
              <a:t>О проведении маркетинговых мероприятий </a:t>
            </a:r>
          </a:p>
          <a:p>
            <a:pPr marL="285750" indent="-285750">
              <a:buFont typeface="Wingdings" panose="05000000000000000000" pitchFamily="2" charset="2"/>
              <a:buChar char="w"/>
            </a:pPr>
            <a:r>
              <a:rPr lang="ru-RU" sz="1300" b="1" dirty="0"/>
              <a:t>О выборе поставщика</a:t>
            </a:r>
          </a:p>
          <a:p>
            <a:pPr marL="285750" indent="-285750">
              <a:buFont typeface="Wingdings" panose="05000000000000000000" pitchFamily="2" charset="2"/>
              <a:buChar char="w"/>
            </a:pPr>
            <a:r>
              <a:rPr lang="ru-RU" sz="1300" b="1" dirty="0"/>
              <a:t>О порядке расширения торговой сети</a:t>
            </a:r>
          </a:p>
          <a:p>
            <a:pPr marL="285750" indent="-285750">
              <a:buFont typeface="Wingdings" panose="05000000000000000000" pitchFamily="2" charset="2"/>
              <a:buChar char="w"/>
            </a:pPr>
            <a:r>
              <a:rPr lang="ru-RU" sz="1300" b="1" dirty="0"/>
              <a:t>О закупочной деятельности </a:t>
            </a:r>
          </a:p>
          <a:p>
            <a:pPr marL="285750" indent="-285750">
              <a:buFont typeface="Wingdings" panose="05000000000000000000" pitchFamily="2" charset="2"/>
              <a:buChar char="w"/>
            </a:pPr>
            <a:r>
              <a:rPr lang="ru-RU" sz="1300" b="1" dirty="0"/>
              <a:t>Об анализе антимонопольных рисков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33638" y="3507854"/>
            <a:ext cx="5603304" cy="3745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cs typeface="Arial" charset="0"/>
              </a:rPr>
              <a:t>Типовой договор поставки </a:t>
            </a:r>
            <a:r>
              <a:rPr lang="ru-RU" sz="1600" b="1" dirty="0" smtClean="0">
                <a:cs typeface="Arial" charset="0"/>
              </a:rPr>
              <a:t>(</a:t>
            </a:r>
            <a:r>
              <a:rPr lang="ru-RU" sz="1600" b="1" dirty="0">
                <a:cs typeface="Arial" charset="0"/>
              </a:rPr>
              <a:t>с приложениями)</a:t>
            </a:r>
            <a:endParaRPr lang="ru-RU" sz="16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3638" y="3939902"/>
            <a:ext cx="5603304" cy="3745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cs typeface="Arial" charset="0"/>
              </a:rPr>
              <a:t>Типовой договор оказания услуг (с приложениями)</a:t>
            </a:r>
            <a:endParaRPr lang="ru-RU" sz="16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44215" y="4391471"/>
            <a:ext cx="5603304" cy="34051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/>
              <a:t>Положения, должностные инструкции, карта рисков</a:t>
            </a:r>
          </a:p>
        </p:txBody>
      </p:sp>
      <p:sp>
        <p:nvSpPr>
          <p:cNvPr id="31" name="Правая круглая скобка 30"/>
          <p:cNvSpPr/>
          <p:nvPr/>
        </p:nvSpPr>
        <p:spPr>
          <a:xfrm>
            <a:off x="6516216" y="843558"/>
            <a:ext cx="195298" cy="2606819"/>
          </a:xfrm>
          <a:prstGeom prst="rightBracke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авая круглая скобка 31"/>
          <p:cNvSpPr/>
          <p:nvPr/>
        </p:nvSpPr>
        <p:spPr>
          <a:xfrm>
            <a:off x="6554556" y="4391471"/>
            <a:ext cx="156958" cy="340519"/>
          </a:xfrm>
          <a:prstGeom prst="rightBracke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авая круглая скобка 32"/>
          <p:cNvSpPr/>
          <p:nvPr/>
        </p:nvSpPr>
        <p:spPr>
          <a:xfrm>
            <a:off x="6554556" y="3527432"/>
            <a:ext cx="156958" cy="787041"/>
          </a:xfrm>
          <a:prstGeom prst="rightBracke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6834808" y="1374576"/>
            <a:ext cx="2129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Опубликовано на сайте в разделе </a:t>
            </a:r>
          </a:p>
          <a:p>
            <a:r>
              <a:rPr lang="ru-RU" sz="1400" b="1" dirty="0"/>
              <a:t>Комплаенс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34808" y="3527432"/>
            <a:ext cx="2129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Опубликовано на сайте в разделе </a:t>
            </a:r>
          </a:p>
          <a:p>
            <a:r>
              <a:rPr lang="ru-RU" sz="1400" b="1" dirty="0"/>
              <a:t>для Поставщиков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34808" y="4377064"/>
            <a:ext cx="2129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Не публикуется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731990"/>
            <a:ext cx="3672408" cy="3970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0263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731990"/>
            <a:ext cx="3672408" cy="397001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971600" y="376746"/>
            <a:ext cx="792088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663300"/>
                </a:solidFill>
              </a:rPr>
              <a:t>«Общий» и антимонопольный комплаенс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1700809"/>
            <a:ext cx="3672408" cy="2304256"/>
          </a:xfrm>
          <a:prstGeom prst="rect">
            <a:avLst/>
          </a:prstGeom>
          <a:pattFill prst="wdUpDiag">
            <a:fgClr>
              <a:schemeClr val="accent3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55776" y="1229555"/>
            <a:ext cx="3672408" cy="43713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Совместная инфраструктура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5564" y="986367"/>
            <a:ext cx="2274682" cy="5856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«Общий» комплаенс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343714" y="1033984"/>
            <a:ext cx="2476758" cy="5856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Антимонопольный комплаенс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372200" y="1844825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Методика и карта рисков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372200" y="2852937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/>
              <a:t>Монито</a:t>
            </a:r>
            <a:r>
              <a:rPr lang="ru-RU" sz="1200" b="1" dirty="0"/>
              <a:t>- ринг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0299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Программа тренингов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43293" y="1851136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«Горячая линия»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663788" y="1851690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Комитет по этике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851920" y="1859228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Информационные ресурсы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851920" y="2852937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Сайты, портал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663788" y="2852937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/>
              <a:t>Внутр</a:t>
            </a:r>
            <a:r>
              <a:rPr lang="ru-RU" sz="1200" b="1" dirty="0"/>
              <a:t>. </a:t>
            </a:r>
            <a:r>
              <a:rPr lang="ru-RU" sz="1200" b="1" dirty="0" err="1"/>
              <a:t>р</a:t>
            </a:r>
            <a:r>
              <a:rPr lang="ru-RU" sz="1200" b="1" dirty="0" err="1" smtClean="0"/>
              <a:t>ассле</a:t>
            </a:r>
            <a:r>
              <a:rPr lang="ru-RU" sz="1200" b="1" dirty="0" smtClean="0"/>
              <a:t>- </a:t>
            </a:r>
            <a:r>
              <a:rPr lang="ru-RU" sz="1200" b="1" dirty="0" err="1"/>
              <a:t>дования</a:t>
            </a:r>
            <a:endParaRPr lang="ru-RU" sz="12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763713" y="4130586"/>
            <a:ext cx="6048672" cy="8867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Синергетический эффект от единой инфраструктуры: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Прямая экономия затрат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Низкие временные издержки на внедрение и имплементацию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Высокие стандарты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360125" y="1763264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Комплаенс риски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047571" y="2865559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Начальный курс обучения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596336" y="1840527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Антимонопольная экспертиза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64474" y="1763264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Этичное поведение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4474" y="2818654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Конфликт интересов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367644" y="2818654"/>
            <a:ext cx="1080120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KYC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4051749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971600" y="376746"/>
            <a:ext cx="8064896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>Продвижение комплаенс-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культуры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766903"/>
            <a:ext cx="3672408" cy="397135"/>
          </a:xfrm>
          <a:prstGeom prst="rect">
            <a:avLst/>
          </a:prstGeom>
        </p:spPr>
      </p:pic>
      <p:sp>
        <p:nvSpPr>
          <p:cNvPr id="150" name="Скругленный прямоугольник 149"/>
          <p:cNvSpPr/>
          <p:nvPr/>
        </p:nvSpPr>
        <p:spPr>
          <a:xfrm>
            <a:off x="1619672" y="1071415"/>
            <a:ext cx="6984776" cy="44267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«</a:t>
            </a:r>
            <a:r>
              <a:rPr lang="ru-RU" sz="2000" b="1" dirty="0"/>
              <a:t>Тон сверху». Участие </a:t>
            </a:r>
            <a:r>
              <a:rPr lang="ru-RU" sz="2000" b="1" dirty="0" smtClean="0"/>
              <a:t>руководства</a:t>
            </a:r>
            <a:endParaRPr lang="ru-RU" sz="800" b="1" dirty="0"/>
          </a:p>
        </p:txBody>
      </p:sp>
      <p:pic>
        <p:nvPicPr>
          <p:cNvPr id="151" name="Рисунок 15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906401"/>
            <a:ext cx="713635" cy="715091"/>
          </a:xfrm>
          <a:prstGeom prst="rect">
            <a:avLst/>
          </a:prstGeom>
        </p:spPr>
      </p:pic>
      <p:sp>
        <p:nvSpPr>
          <p:cNvPr id="162" name="Скругленный прямоугольник 161"/>
          <p:cNvSpPr/>
          <p:nvPr/>
        </p:nvSpPr>
        <p:spPr>
          <a:xfrm>
            <a:off x="1619672" y="2698330"/>
            <a:ext cx="6984776" cy="44267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Открытость </a:t>
            </a:r>
            <a:r>
              <a:rPr lang="ru-RU" sz="2000" b="1" dirty="0"/>
              <a:t>для сотрудников, партнеров, </a:t>
            </a:r>
            <a:r>
              <a:rPr lang="ru-RU" sz="2000" b="1" dirty="0" smtClean="0"/>
              <a:t>клиентов</a:t>
            </a:r>
            <a:endParaRPr lang="ru-RU" sz="800" b="1" dirty="0"/>
          </a:p>
        </p:txBody>
      </p:sp>
      <p:pic>
        <p:nvPicPr>
          <p:cNvPr id="163" name="Рисунок 162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2562123"/>
            <a:ext cx="713633" cy="715089"/>
          </a:xfrm>
          <a:prstGeom prst="rect">
            <a:avLst/>
          </a:prstGeom>
        </p:spPr>
      </p:pic>
      <p:sp>
        <p:nvSpPr>
          <p:cNvPr id="164" name="Скругленный прямоугольник 163"/>
          <p:cNvSpPr/>
          <p:nvPr/>
        </p:nvSpPr>
        <p:spPr>
          <a:xfrm>
            <a:off x="1619672" y="1867777"/>
            <a:ext cx="6984776" cy="44267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Требования </a:t>
            </a:r>
            <a:r>
              <a:rPr lang="ru-RU" sz="2000" b="1" dirty="0"/>
              <a:t>к обоснованности </a:t>
            </a:r>
            <a:r>
              <a:rPr lang="ru-RU" sz="2000" b="1" dirty="0" smtClean="0"/>
              <a:t>бизнес-решений</a:t>
            </a:r>
            <a:endParaRPr lang="ru-RU" sz="800" b="1" dirty="0"/>
          </a:p>
        </p:txBody>
      </p:sp>
      <p:pic>
        <p:nvPicPr>
          <p:cNvPr id="169" name="Рисунок 168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1734263"/>
            <a:ext cx="713633" cy="715089"/>
          </a:xfrm>
          <a:prstGeom prst="rect">
            <a:avLst/>
          </a:prstGeom>
        </p:spPr>
      </p:pic>
      <p:pic>
        <p:nvPicPr>
          <p:cNvPr id="172" name="Рисунок 17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3394214"/>
            <a:ext cx="713633" cy="715089"/>
          </a:xfrm>
          <a:prstGeom prst="rect">
            <a:avLst/>
          </a:prstGeom>
        </p:spPr>
      </p:pic>
      <p:sp>
        <p:nvSpPr>
          <p:cNvPr id="173" name="Скругленный прямоугольник 172"/>
          <p:cNvSpPr/>
          <p:nvPr/>
        </p:nvSpPr>
        <p:spPr>
          <a:xfrm>
            <a:off x="1619672" y="3530421"/>
            <a:ext cx="6984776" cy="44267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Обмен </a:t>
            </a:r>
            <a:r>
              <a:rPr lang="ru-RU" sz="2000" b="1" dirty="0"/>
              <a:t>лучшими практиками, в </a:t>
            </a:r>
            <a:r>
              <a:rPr lang="ru-RU" sz="2000" b="1" dirty="0" err="1"/>
              <a:t>т.ч</a:t>
            </a:r>
            <a:r>
              <a:rPr lang="ru-RU" sz="2000" b="1" dirty="0"/>
              <a:t>. </a:t>
            </a:r>
            <a:r>
              <a:rPr lang="ru-RU" sz="2000" b="1" dirty="0" smtClean="0"/>
              <a:t>отраслевыми</a:t>
            </a:r>
            <a:endParaRPr lang="ru-RU" sz="800" b="1" dirty="0"/>
          </a:p>
        </p:txBody>
      </p:sp>
      <p:pic>
        <p:nvPicPr>
          <p:cNvPr id="175" name="Рисунок 174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3" y="4191625"/>
            <a:ext cx="713633" cy="715089"/>
          </a:xfrm>
          <a:prstGeom prst="rect">
            <a:avLst/>
          </a:prstGeom>
        </p:spPr>
      </p:pic>
      <p:sp>
        <p:nvSpPr>
          <p:cNvPr id="176" name="Скругленный прямоугольник 175"/>
          <p:cNvSpPr/>
          <p:nvPr/>
        </p:nvSpPr>
        <p:spPr>
          <a:xfrm>
            <a:off x="1624669" y="4362512"/>
            <a:ext cx="6984776" cy="44267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Регулярность </a:t>
            </a:r>
            <a:r>
              <a:rPr lang="ru-RU" sz="2000" b="1" dirty="0"/>
              <a:t>комплаенс </a:t>
            </a:r>
            <a:r>
              <a:rPr lang="ru-RU" sz="2000" b="1" dirty="0" smtClean="0"/>
              <a:t>процедур</a:t>
            </a:r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17303617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1520" y="1635646"/>
            <a:ext cx="4536504" cy="792088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Helvetica (Headings)"/>
              </a:rPr>
              <a:t>ГК «Дикси»</a:t>
            </a:r>
            <a:r>
              <a:rPr lang="en-US" sz="1600" dirty="0" smtClean="0">
                <a:latin typeface="Helvetica (Headings)"/>
              </a:rPr>
              <a:t/>
            </a:r>
            <a:br>
              <a:rPr lang="en-US" sz="1600" dirty="0" smtClean="0">
                <a:latin typeface="Helvetica (Headings)"/>
              </a:rPr>
            </a:br>
            <a:r>
              <a:rPr lang="en-US" sz="1600" dirty="0" smtClean="0">
                <a:latin typeface="Helvetica (Headings)"/>
              </a:rPr>
              <a:t/>
            </a:r>
            <a:br>
              <a:rPr lang="en-US" sz="1600" dirty="0" smtClean="0">
                <a:latin typeface="Helvetica (Headings)"/>
              </a:rPr>
            </a:br>
            <a:r>
              <a:rPr lang="en-US" sz="1600" dirty="0" smtClean="0">
                <a:latin typeface="Helvetica (Headings)"/>
              </a:rPr>
              <a:t>www.dixygroup.com</a:t>
            </a:r>
            <a:endParaRPr lang="en-US" sz="1600" b="0" dirty="0">
              <a:latin typeface="Helvetica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4453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Custom Design">
  <a:themeElements>
    <a:clrScheme name="NDR">
      <a:dk1>
        <a:srgbClr val="4D4D4D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D31116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1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48294</TotalTime>
  <Words>365</Words>
  <Application>Microsoft Office PowerPoint</Application>
  <PresentationFormat>Экран (16:9)</PresentationFormat>
  <Paragraphs>84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22</vt:i4>
      </vt:variant>
      <vt:variant>
        <vt:lpstr>Заголовки слайдов</vt:lpstr>
      </vt:variant>
      <vt:variant>
        <vt:i4>7</vt:i4>
      </vt:variant>
    </vt:vector>
  </HeadingPairs>
  <TitlesOfParts>
    <vt:vector size="38" baseType="lpstr">
      <vt:lpstr>Arial</vt:lpstr>
      <vt:lpstr>Calibri</vt:lpstr>
      <vt:lpstr>Calibri Light</vt:lpstr>
      <vt:lpstr>Corbel</vt:lpstr>
      <vt:lpstr>Courier New</vt:lpstr>
      <vt:lpstr>DINRoundPro-Bold</vt:lpstr>
      <vt:lpstr>Helvetica</vt:lpstr>
      <vt:lpstr>Helvetica (Headings)</vt:lpstr>
      <vt:lpstr>Wingdings</vt:lpstr>
      <vt:lpstr>3_Custom Design</vt:lpstr>
      <vt:lpstr>Custom Design</vt:lpstr>
      <vt:lpstr>7_Custom Design</vt:lpstr>
      <vt:lpstr>9_Custom Design</vt:lpstr>
      <vt:lpstr>11_Custom Design</vt:lpstr>
      <vt:lpstr>8_Custom Design</vt:lpstr>
      <vt:lpstr>10_Custom Design</vt:lpstr>
      <vt:lpstr>1_Специальное оформление</vt:lpstr>
      <vt:lpstr>1_Custom Design</vt:lpstr>
      <vt:lpstr>4_Custom Design</vt:lpstr>
      <vt:lpstr>5_Custom Design</vt:lpstr>
      <vt:lpstr>6_Custom Design</vt:lpstr>
      <vt:lpstr>12_Custom Design</vt:lpstr>
      <vt:lpstr>13_Custom Design</vt:lpstr>
      <vt:lpstr>24_Custom Design</vt:lpstr>
      <vt:lpstr>26_Custom Design</vt:lpstr>
      <vt:lpstr>14_Custom Design</vt:lpstr>
      <vt:lpstr>15_Custom Design</vt:lpstr>
      <vt:lpstr>16_Custom Design</vt:lpstr>
      <vt:lpstr>17_Custom Design</vt:lpstr>
      <vt:lpstr>2_Custom Design</vt:lpstr>
      <vt:lpstr>18_Custom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ГК «Дикси»  www.dixygroup.com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Миронов Дмитрий В.</dc:creator>
  <cp:lastModifiedBy>Полищук Алексей Владимирович</cp:lastModifiedBy>
  <cp:revision>4356</cp:revision>
  <cp:lastPrinted>2018-08-28T14:44:25Z</cp:lastPrinted>
  <dcterms:created xsi:type="dcterms:W3CDTF">2011-05-12T14:21:30Z</dcterms:created>
  <dcterms:modified xsi:type="dcterms:W3CDTF">2018-08-28T15:37:49Z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-12965340</vt:i4>
  </property>
  <property fmtid="{D5CDD505-2E9C-101B-9397-08002B2CF9AE}" pid="4" name="_EmailSubject">
    <vt:lpwstr>Презентация ДИКСИ 112017_1.pptx</vt:lpwstr>
  </property>
  <property fmtid="{D5CDD505-2E9C-101B-9397-08002B2CF9AE}" pid="5" name="_AuthorEmail">
    <vt:lpwstr>R.Glotov@dixy.ru</vt:lpwstr>
  </property>
  <property fmtid="{D5CDD505-2E9C-101B-9397-08002B2CF9AE}" pid="6" name="_AuthorEmailDisplayName">
    <vt:lpwstr>Глотов Руслан Владимирович</vt:lpwstr>
  </property>
  <property fmtid="{D5CDD505-2E9C-101B-9397-08002B2CF9AE}" pid="7" name="_PreviousAdHocReviewCycleID">
    <vt:i4>-50820110</vt:i4>
  </property>
</Properties>
</file>