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9" r:id="rId2"/>
    <p:sldMasterId id="2147483648" r:id="rId3"/>
    <p:sldMasterId id="2147483695" r:id="rId4"/>
  </p:sldMasterIdLst>
  <p:notesMasterIdLst>
    <p:notesMasterId r:id="rId13"/>
  </p:notesMasterIdLst>
  <p:handoutMasterIdLst>
    <p:handoutMasterId r:id="rId14"/>
  </p:handoutMasterIdLst>
  <p:sldIdLst>
    <p:sldId id="281" r:id="rId5"/>
    <p:sldId id="286" r:id="rId6"/>
    <p:sldId id="287" r:id="rId7"/>
    <p:sldId id="289" r:id="rId8"/>
    <p:sldId id="294" r:id="rId9"/>
    <p:sldId id="296" r:id="rId10"/>
    <p:sldId id="290" r:id="rId11"/>
    <p:sldId id="282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A0"/>
    <a:srgbClr val="C2C9D0"/>
    <a:srgbClr val="B6BEC6"/>
    <a:srgbClr val="002846"/>
    <a:srgbClr val="A0AAB4"/>
    <a:srgbClr val="D2DAEE"/>
    <a:srgbClr val="A4B4DC"/>
    <a:srgbClr val="8FA3D5"/>
    <a:srgbClr val="C5CFE9"/>
    <a:srgbClr val="98A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793" autoAdjust="0"/>
  </p:normalViewPr>
  <p:slideViewPr>
    <p:cSldViewPr>
      <p:cViewPr varScale="1">
        <p:scale>
          <a:sx n="122" d="100"/>
          <a:sy n="122" d="100"/>
        </p:scale>
        <p:origin x="96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2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7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E7772-F5B0-4CB7-B576-9D85A8742A2E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EB04B-80E0-4FDA-96BF-96D6EC9BB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4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684D7-4379-4526-81F1-40DB86E08FEF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B989B-999D-48C6-BFF1-0B775337C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7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989B-999D-48C6-BFF1-0B775337C57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2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989B-999D-48C6-BFF1-0B775337C57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7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989B-999D-48C6-BFF1-0B775337C57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7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989B-999D-48C6-BFF1-0B775337C57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0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989B-999D-48C6-BFF1-0B775337C57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9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989B-999D-48C6-BFF1-0B775337C57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9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989B-999D-48C6-BFF1-0B775337C57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75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B989B-999D-48C6-BFF1-0B775337C57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5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5799693" y="2708921"/>
            <a:ext cx="6106599" cy="35718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lang="ru-RU" sz="20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5799693" y="3231429"/>
            <a:ext cx="6106599" cy="57150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Должность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4"/>
            <a:ext cx="12192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2"/>
          </p:nvPr>
        </p:nvSpPr>
        <p:spPr>
          <a:xfrm>
            <a:off x="334434" y="1124744"/>
            <a:ext cx="11523133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35360" y="6367729"/>
            <a:ext cx="1536171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4712891" y="2130266"/>
            <a:ext cx="7143749" cy="2736303"/>
          </a:xfrm>
          <a:prstGeom prst="rect">
            <a:avLst/>
          </a:prstGeom>
        </p:spPr>
        <p:txBody>
          <a:bodyPr anchor="ctr"/>
          <a:lstStyle>
            <a:lvl1pPr marL="355600" indent="0" algn="l">
              <a:spcBef>
                <a:spcPts val="0"/>
              </a:spcBef>
              <a:buNone/>
              <a:defRPr lang="ru-RU" sz="24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r>
              <a:rPr lang="en-US" dirty="0" smtClean="0"/>
              <a:t> </a:t>
            </a:r>
            <a:r>
              <a:rPr lang="ru-RU" dirty="0" smtClean="0"/>
              <a:t>презентации </a:t>
            </a:r>
            <a:r>
              <a:rPr lang="en-US" dirty="0" smtClean="0"/>
              <a:t>Verdana Regular 24 </a:t>
            </a:r>
            <a:r>
              <a:rPr lang="en-US" dirty="0" err="1" smtClean="0"/>
              <a:t>pt</a:t>
            </a:r>
            <a:endParaRPr lang="ru-RU" dirty="0" smtClean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4751851" y="2132856"/>
            <a:ext cx="7104789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4751851" y="4863976"/>
            <a:ext cx="7104789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4713744" y="5085184"/>
            <a:ext cx="7092949" cy="5762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/>
            </a:lvl5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Название презентации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Verdana regular 12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072913" y="1628800"/>
            <a:ext cx="6738127" cy="2304256"/>
          </a:xfrm>
          <a:prstGeom prst="rect">
            <a:avLst/>
          </a:prstGeom>
        </p:spPr>
        <p:txBody>
          <a:bodyPr anchor="ctr"/>
          <a:lstStyle>
            <a:lvl1pPr marL="355600" indent="0" algn="l">
              <a:defRPr lang="ru-RU" sz="24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презентации </a:t>
            </a:r>
            <a:r>
              <a:rPr lang="en-US" dirty="0" smtClean="0"/>
              <a:t>Verdana Regular 24 pt.</a:t>
            </a:r>
            <a:br>
              <a:rPr lang="en-US" dirty="0" smtClean="0"/>
            </a:br>
            <a:r>
              <a:rPr lang="ru-RU" dirty="0" smtClean="0"/>
              <a:t>Максимальное количество строк в наборе - 7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5903979" y="5373217"/>
            <a:ext cx="5907061" cy="42862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400" baseline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Название подразделения фирмы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5903979" y="5801844"/>
            <a:ext cx="5907061" cy="50006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Город, </a:t>
            </a:r>
            <a:r>
              <a:rPr lang="ru-RU" dirty="0" err="1" smtClean="0"/>
              <a:t>дд.мм.гггг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5799693" y="2708921"/>
            <a:ext cx="6106599" cy="357189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lang="ru-RU" sz="2000" baseline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2" hasCustomPrompt="1"/>
          </p:nvPr>
        </p:nvSpPr>
        <p:spPr>
          <a:xfrm>
            <a:off x="5799693" y="3231429"/>
            <a:ext cx="6106599" cy="57150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cap="none" baseline="0">
                <a:solidFill>
                  <a:schemeClr val="accent6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03829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03912" y="1676252"/>
            <a:ext cx="6738127" cy="2304256"/>
          </a:xfrm>
          <a:prstGeom prst="rect">
            <a:avLst/>
          </a:prstGeom>
        </p:spPr>
        <p:txBody>
          <a:bodyPr anchor="ctr"/>
          <a:lstStyle>
            <a:lvl1pPr marL="355600" indent="0" algn="l">
              <a:defRPr lang="ru-RU" sz="2400" baseline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Название презентации </a:t>
            </a:r>
            <a:r>
              <a:rPr lang="en-US" dirty="0" smtClean="0"/>
              <a:t>Verdana Regular 24 pt.</a:t>
            </a:r>
            <a:br>
              <a:rPr lang="en-US" dirty="0" smtClean="0"/>
            </a:br>
            <a:r>
              <a:rPr lang="ru-RU" dirty="0" smtClean="0"/>
              <a:t>Максимальное количество строк в наборе - 7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5903979" y="5373217"/>
            <a:ext cx="5907061" cy="42862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400" baseline="0" dirty="0" smtClean="0">
                <a:solidFill>
                  <a:schemeClr val="accent6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Название подразделения фирмы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5903979" y="5801844"/>
            <a:ext cx="5907061" cy="50006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cap="none" baseline="0">
                <a:solidFill>
                  <a:schemeClr val="accent6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Город, </a:t>
            </a:r>
            <a:r>
              <a:rPr lang="ru-RU" dirty="0" err="1" smtClean="0"/>
              <a:t>дд.мм.гггг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3092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894"/>
            <a:ext cx="12192000" cy="7222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900000"/>
            <a:ext cx="1152128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0050A0"/>
              </a:buClr>
              <a:buSzPct val="70000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00518E"/>
              </a:buClr>
              <a:buSzPct val="60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9pPr marL="3657600" indent="0">
              <a:buNone/>
              <a:defRPr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35360" y="6367729"/>
            <a:ext cx="1536171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900000"/>
            <a:ext cx="566464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buFont typeface="Wingdings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0238" indent="-273050">
              <a:buClr>
                <a:srgbClr val="5F7CC3"/>
              </a:buClr>
              <a:buSzPct val="80000"/>
              <a:defRPr lang="ru-RU" sz="18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47800" indent="-285750">
              <a:buFont typeface="Wingdings" panose="05000000000000000000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630238" lvl="1" indent="-27305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SzPct val="70000"/>
              <a:buFont typeface="Wingdings 3" pitchFamily="18" charset="2"/>
              <a:buChar char=""/>
            </a:pPr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40000" y="900000"/>
            <a:ext cx="566400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0238" indent="-273050">
              <a:buClr>
                <a:srgbClr val="5F7CC3"/>
              </a:buClr>
              <a:buSzPct val="80000"/>
              <a:defRPr lang="ru-RU" sz="18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630238" lvl="1" indent="-27305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SzPct val="70000"/>
              <a:buFont typeface="Wingdings 3" pitchFamily="18" charset="2"/>
              <a:buChar char=""/>
            </a:pPr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35360" y="6367729"/>
            <a:ext cx="1536171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7056967" y="1268414"/>
            <a:ext cx="4800600" cy="2160587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3"/>
          </p:nvPr>
        </p:nvSpPr>
        <p:spPr>
          <a:xfrm>
            <a:off x="7056967" y="3645025"/>
            <a:ext cx="4800600" cy="2160587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900000"/>
            <a:ext cx="6336704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buFont typeface="Wingdings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0238" indent="-273050">
              <a:buClr>
                <a:srgbClr val="5F7CC3"/>
              </a:buClr>
              <a:buSzPct val="80000"/>
              <a:defRPr lang="ru-RU" sz="18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630238" lvl="1" indent="-27305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SzPct val="70000"/>
              <a:buFont typeface="Wingdings 3" pitchFamily="18" charset="2"/>
              <a:buChar char=""/>
            </a:pPr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35360" y="6367729"/>
            <a:ext cx="1536171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t="87" r="45378" b="566"/>
          <a:stretch/>
        </p:blipFill>
        <p:spPr>
          <a:xfrm>
            <a:off x="-7976" y="725705"/>
            <a:ext cx="4750246" cy="5583616"/>
          </a:xfrm>
          <a:prstGeom prst="rect">
            <a:avLst/>
          </a:prstGeom>
        </p:spPr>
      </p:pic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5135893" y="900000"/>
            <a:ext cx="6720747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002846"/>
              </a:buClr>
              <a:buFont typeface="Wingdings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0238" indent="-273050">
              <a:buClr>
                <a:srgbClr val="5F7CC3"/>
              </a:buClr>
              <a:buSzPct val="80000"/>
              <a:defRPr lang="ru-RU" sz="18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5F7CC3"/>
              </a:buClr>
              <a:buSzPct val="65000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5F7CC3"/>
              </a:buClr>
              <a:buFont typeface="Wingdings" pitchFamily="2" charset="2"/>
              <a:buChar char="§"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marL="630238" lvl="1" indent="-27305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SzPct val="70000"/>
              <a:buFont typeface="Wingdings 3" pitchFamily="18" charset="2"/>
              <a:buChar char=""/>
            </a:pPr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  <a:endParaRPr lang="en-US" dirty="0" smtClean="0"/>
          </a:p>
          <a:p>
            <a:pPr lvl="4"/>
            <a:r>
              <a:rPr lang="ru-RU" dirty="0" smtClean="0"/>
              <a:t>Пятый уровень </a:t>
            </a:r>
            <a:endParaRPr lang="en-US" dirty="0" smtClean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35360" y="6367729"/>
            <a:ext cx="1536171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4"/>
            <a:ext cx="12192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0" y="-7894"/>
            <a:ext cx="12192000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4"/>
          </p:nvPr>
        </p:nvSpPr>
        <p:spPr>
          <a:xfrm>
            <a:off x="335360" y="931170"/>
            <a:ext cx="11521279" cy="248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3" name="Диаграмма 3"/>
          <p:cNvSpPr>
            <a:spLocks noGrp="1"/>
          </p:cNvSpPr>
          <p:nvPr>
            <p:ph type="chart" sz="quarter" idx="15"/>
          </p:nvPr>
        </p:nvSpPr>
        <p:spPr>
          <a:xfrm>
            <a:off x="335360" y="3631960"/>
            <a:ext cx="11521279" cy="248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35360" y="6367729"/>
            <a:ext cx="1536171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5D674A-043F-45DA-B63E-6539544E18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086353" y="4692216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VEGASLEX.RU</a:t>
            </a:r>
            <a:endParaRPr lang="ru-RU" sz="1000" dirty="0">
              <a:solidFill>
                <a:schemeClr val="bg2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2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rgbClr val="C2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sz="1800" dirty="0"/>
          </a:p>
        </p:txBody>
      </p:sp>
      <p:sp>
        <p:nvSpPr>
          <p:cNvPr id="2" name="Заголовок 1"/>
          <p:cNvSpPr>
            <a:spLocks noGrp="1" noChangeAspect="1"/>
          </p:cNvSpPr>
          <p:nvPr>
            <p:ph type="title"/>
          </p:nvPr>
        </p:nvSpPr>
        <p:spPr>
          <a:xfrm>
            <a:off x="1" y="-7894"/>
            <a:ext cx="12191999" cy="72225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335360" y="6309320"/>
            <a:ext cx="11521280" cy="0"/>
          </a:xfrm>
          <a:prstGeom prst="line">
            <a:avLst/>
          </a:prstGeom>
          <a:ln w="19050">
            <a:solidFill>
              <a:srgbClr val="C2C9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6441044"/>
            <a:ext cx="1512168" cy="1814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6" r:id="rId4"/>
    <p:sldLayoutId id="2147483694" r:id="rId5"/>
    <p:sldLayoutId id="214748369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marL="355600" indent="0" algn="l" defTabSz="914400" rtl="0" eaLnBrk="1" latinLnBrk="0" hangingPunct="1">
        <a:lnSpc>
          <a:spcPct val="85000"/>
        </a:lnSpc>
        <a:spcBef>
          <a:spcPct val="0"/>
        </a:spcBef>
        <a:buNone/>
        <a:defRPr sz="2400" kern="1200">
          <a:solidFill>
            <a:srgbClr val="002846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0690A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defTabSz="914400" rtl="0" eaLnBrk="1" latinLnBrk="0" hangingPunct="1">
        <a:spcBef>
          <a:spcPct val="20000"/>
        </a:spcBef>
        <a:buClr>
          <a:srgbClr val="5F7CC3"/>
        </a:buClr>
        <a:buSzPct val="80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5113" algn="l" defTabSz="914400" rtl="0" eaLnBrk="1" latinLnBrk="0" hangingPunct="1">
        <a:spcBef>
          <a:spcPct val="20000"/>
        </a:spcBef>
        <a:buClr>
          <a:srgbClr val="5F7CC3"/>
        </a:buClr>
        <a:buSzPct val="65000"/>
        <a:buFont typeface="Wingdings 3" pitchFamily="18" charset="2"/>
        <a:buChar char="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ct val="20000"/>
        </a:spcBef>
        <a:buClr>
          <a:srgbClr val="28467D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273050" algn="l" defTabSz="914400" rtl="0" eaLnBrk="1" latinLnBrk="0" hangingPunct="1">
        <a:spcBef>
          <a:spcPct val="20000"/>
        </a:spcBef>
        <a:buClr>
          <a:srgbClr val="6E6E6E"/>
        </a:buClr>
        <a:buFont typeface="Arial" pitchFamily="34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Практическое пособие ICC по антимонопольному комплаенсу: какие рекомендации эффективны для российской практики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ru-RU" dirty="0"/>
              <a:t>Москва</a:t>
            </a:r>
          </a:p>
          <a:p>
            <a:fld id="{18808461-F26D-4AA0-81AE-7CC850188409}" type="datetime4">
              <a:rPr lang="ru-RU" smtClean="0"/>
              <a:pPr/>
              <a:t>28 августа 2018 г.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919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</a:t>
            </a:r>
            <a:r>
              <a:rPr lang="ru-RU" dirty="0" err="1"/>
              <a:t>комплаенс</a:t>
            </a:r>
            <a:r>
              <a:rPr lang="ru-RU" dirty="0"/>
              <a:t>-структур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>
                <a:solidFill>
                  <a:srgbClr val="002846">
                    <a:tint val="75000"/>
                  </a:srgbClr>
                </a:solidFill>
              </a:rPr>
              <a:pPr/>
              <a:t>2</a:t>
            </a:fld>
            <a:endParaRPr lang="ru-RU" dirty="0">
              <a:solidFill>
                <a:srgbClr val="002846">
                  <a:tint val="75000"/>
                </a:srgbClr>
              </a:solidFill>
            </a:endParaRPr>
          </a:p>
        </p:txBody>
      </p:sp>
      <p:sp>
        <p:nvSpPr>
          <p:cNvPr id="7" name="Объект 86"/>
          <p:cNvSpPr txBox="1">
            <a:spLocks/>
          </p:cNvSpPr>
          <p:nvPr/>
        </p:nvSpPr>
        <p:spPr>
          <a:xfrm>
            <a:off x="5231904" y="3509559"/>
            <a:ext cx="6552728" cy="25934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284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rgbClr val="5F7CC3"/>
              </a:buClr>
              <a:buSzPct val="80000"/>
              <a:buFont typeface="Wingdings 3" pitchFamily="18" charset="2"/>
              <a:buChar char="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rgbClr val="5F7CC3"/>
              </a:buClr>
              <a:buSzPct val="65000"/>
              <a:buFont typeface="Wingdings 3" pitchFamily="18" charset="2"/>
              <a:buChar char="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rgbClr val="5F7CC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rgbClr val="6E6E6E"/>
              </a:buClr>
              <a:buFont typeface="Wingdings" pitchFamily="2" charset="2"/>
              <a:buChar char="§"/>
              <a:defRPr sz="1200" kern="12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accent2"/>
                </a:solidFill>
              </a:rPr>
              <a:t>Децентрализованная</a:t>
            </a:r>
          </a:p>
          <a:p>
            <a:pPr marL="0" indent="0" algn="ctr">
              <a:buNone/>
            </a:pPr>
            <a:r>
              <a:rPr lang="ru-RU" dirty="0"/>
              <a:t>Осуществление функций в области </a:t>
            </a:r>
            <a:r>
              <a:rPr lang="ru-RU" dirty="0" err="1"/>
              <a:t>комплаенс</a:t>
            </a:r>
            <a:r>
              <a:rPr lang="ru-RU" dirty="0"/>
              <a:t> совместно головным офисом/местными офисами или распределение функций между структурными подразделениями без выделения </a:t>
            </a:r>
            <a:r>
              <a:rPr lang="ru-RU" dirty="0" err="1"/>
              <a:t>комплаенс</a:t>
            </a:r>
            <a:r>
              <a:rPr lang="ru-RU" dirty="0"/>
              <a:t>-подразделения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231904" y="1069445"/>
            <a:ext cx="6552728" cy="18857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0690A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3050" algn="l" defTabSz="914400" rtl="0" eaLnBrk="1" latinLnBrk="0" hangingPunct="1">
              <a:spcBef>
                <a:spcPct val="20000"/>
              </a:spcBef>
              <a:buClr>
                <a:srgbClr val="5F7CC3"/>
              </a:buClr>
              <a:buSzPct val="80000"/>
              <a:buFont typeface="Wingdings 3" pitchFamily="18" charset="2"/>
              <a:buChar char="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5113" algn="l" defTabSz="914400" rtl="0" eaLnBrk="1" latinLnBrk="0" hangingPunct="1">
              <a:spcBef>
                <a:spcPct val="20000"/>
              </a:spcBef>
              <a:buClr>
                <a:srgbClr val="5F7CC3"/>
              </a:buClr>
              <a:buSzPct val="65000"/>
              <a:buFont typeface="Wingdings 3" pitchFamily="18" charset="2"/>
              <a:buChar char="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spcBef>
                <a:spcPct val="20000"/>
              </a:spcBef>
              <a:buClr>
                <a:srgbClr val="28467D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273050" algn="l" defTabSz="914400" rtl="0" eaLnBrk="1" latinLnBrk="0" hangingPunct="1">
              <a:spcBef>
                <a:spcPct val="20000"/>
              </a:spcBef>
              <a:buClr>
                <a:srgbClr val="6E6E6E"/>
              </a:buClr>
              <a:buFont typeface="Arial" pitchFamily="34" charset="0"/>
              <a:buChar char="»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chemeClr val="accent2"/>
                </a:solidFill>
              </a:rPr>
              <a:t>Централизованная</a:t>
            </a:r>
          </a:p>
          <a:p>
            <a:pPr marL="0" indent="0" algn="ctr">
              <a:buNone/>
            </a:pPr>
            <a:r>
              <a:rPr lang="ru-RU" sz="2000" dirty="0"/>
              <a:t>Наделение функциями в области </a:t>
            </a:r>
            <a:r>
              <a:rPr lang="ru-RU" sz="2000" dirty="0" err="1"/>
              <a:t>комплаенс</a:t>
            </a:r>
            <a:r>
              <a:rPr lang="ru-RU" sz="2000" dirty="0"/>
              <a:t> головного офиса или выделение </a:t>
            </a:r>
            <a:r>
              <a:rPr lang="ru-RU" sz="2000" dirty="0" err="1"/>
              <a:t>комплаенс</a:t>
            </a:r>
            <a:r>
              <a:rPr lang="ru-RU" sz="2000" dirty="0"/>
              <a:t>-подразделения в компании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28248" y="2755099"/>
            <a:ext cx="55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87F9F"/>
                </a:solidFill>
              </a:rPr>
              <a:t>VS</a:t>
            </a:r>
            <a:endParaRPr lang="ru-RU" sz="2000" b="1" dirty="0">
              <a:solidFill>
                <a:srgbClr val="087F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распределения </a:t>
            </a:r>
            <a:r>
              <a:rPr lang="ru-RU" dirty="0" smtClean="0"/>
              <a:t>функций (</a:t>
            </a:r>
            <a:r>
              <a:rPr lang="ru-RU" i="1" dirty="0" smtClean="0"/>
              <a:t>пункт 2а Рекомендаций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546017"/>
              </p:ext>
            </p:extLst>
          </p:nvPr>
        </p:nvGraphicFramePr>
        <p:xfrm>
          <a:off x="1" y="706324"/>
          <a:ext cx="12191999" cy="55060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129548"/>
                <a:gridCol w="3932903"/>
                <a:gridCol w="4129548"/>
              </a:tblGrid>
              <a:tr h="12268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Отсутствуют ресурсы/Риски низкие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Ресурсов</a:t>
                      </a:r>
                      <a:r>
                        <a:rPr lang="ru-RU" sz="1600" b="1" kern="120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недостаточно/Риски низкие или умеренные</a:t>
                      </a:r>
                      <a:endParaRPr lang="ru-RU" sz="1600" b="1" kern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9F9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Ресурсов достаточно/Риски</a:t>
                      </a:r>
                      <a:r>
                        <a:rPr lang="ru-RU" sz="1600" baseline="0" dirty="0" smtClean="0"/>
                        <a:t> средние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4279125"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dirty="0" smtClean="0"/>
                        <a:t>Приглашать профильных специалистов для содействия в подготовке методических </a:t>
                      </a:r>
                      <a:r>
                        <a:rPr lang="ru-RU" sz="1800" baseline="0" dirty="0" smtClean="0"/>
                        <a:t>материалов и проведении обучения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dirty="0" smtClean="0"/>
                        <a:t>Использовать имеющиеся в свободном доступе материалы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dirty="0" smtClean="0"/>
                        <a:t>Дополнительная функция для одного из юристов</a:t>
                      </a: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Назначить ответственное лицо за реализацию </a:t>
                      </a:r>
                      <a:r>
                        <a:rPr lang="ru-RU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комплаенс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-программы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Назначить руководителей </a:t>
                      </a:r>
                      <a:r>
                        <a:rPr lang="ru-RU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комплаенс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-функции по направлениям/</a:t>
                      </a:r>
                      <a:b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месту деятельности</a:t>
                      </a:r>
                      <a:endParaRPr lang="ru-RU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Создать специализированную рабочую группу по вопросам комплаенса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Создать специализированный отдел с функционалом в области комплаенса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1384" y="4581128"/>
            <a:ext cx="1116124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216000" rIns="468000" rtlCol="0">
            <a:spAutoFit/>
          </a:bodyPr>
          <a:lstStyle/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chemeClr val="accent2"/>
                </a:solidFill>
              </a:rPr>
              <a:t>Внутренняя </a:t>
            </a:r>
            <a:r>
              <a:rPr lang="ru-RU" dirty="0">
                <a:solidFill>
                  <a:schemeClr val="accent2"/>
                </a:solidFill>
              </a:rPr>
              <a:t>структура субординации </a:t>
            </a:r>
            <a:r>
              <a:rPr lang="ru-RU" dirty="0"/>
              <a:t>в рамках реализации </a:t>
            </a:r>
            <a:r>
              <a:rPr lang="ru-RU" dirty="0" err="1" smtClean="0"/>
              <a:t>комплаенс</a:t>
            </a:r>
            <a:r>
              <a:rPr lang="ru-RU" dirty="0" smtClean="0"/>
              <a:t>-программы</a:t>
            </a:r>
          </a:p>
          <a:p>
            <a:pPr marL="625475" lvl="1" indent="-625475" algn="just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ru-RU" dirty="0">
                <a:solidFill>
                  <a:schemeClr val="accent2"/>
                </a:solidFill>
              </a:rPr>
              <a:t>С</a:t>
            </a:r>
            <a:r>
              <a:rPr lang="ru-RU" dirty="0" smtClean="0">
                <a:solidFill>
                  <a:schemeClr val="accent2"/>
                </a:solidFill>
              </a:rPr>
              <a:t>пособы </a:t>
            </a:r>
            <a:r>
              <a:rPr lang="ru-RU" dirty="0">
                <a:solidFill>
                  <a:schemeClr val="accent2"/>
                </a:solidFill>
              </a:rPr>
              <a:t>взаимодействия </a:t>
            </a:r>
            <a:r>
              <a:rPr lang="ru-RU" dirty="0"/>
              <a:t>ответственных лиц с операционными подразделениями </a:t>
            </a:r>
            <a:r>
              <a:rPr lang="ru-RU" dirty="0" smtClean="0"/>
              <a:t>компании (варианты для сотрудника: обращение к непосредственному руководителю // обращение к ответственному лицу)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623888" algn="l"/>
              </a:tabLst>
            </a:pPr>
            <a:r>
              <a:rPr lang="ru-RU" dirty="0" smtClean="0"/>
              <a:t>	Определиться с подчинением: напрямую ЕИО или профильному заместителю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1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5" r="27145"/>
          <a:stretch/>
        </p:blipFill>
        <p:spPr>
          <a:xfrm>
            <a:off x="0" y="719118"/>
            <a:ext cx="4800000" cy="558088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Регулярная отчетность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87888" y="809559"/>
            <a:ext cx="6696744" cy="540000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ru-RU" dirty="0" smtClean="0"/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</a:rPr>
              <a:t>Раз в год </a:t>
            </a:r>
            <a:r>
              <a:rPr lang="ru-RU" dirty="0" smtClean="0"/>
              <a:t>отчет о выполнении программы антимонопольного комплаенса</a:t>
            </a:r>
            <a:endParaRPr lang="ru-RU" sz="1800" dirty="0"/>
          </a:p>
          <a:p>
            <a:pPr lvl="1">
              <a:spcAft>
                <a:spcPts val="600"/>
              </a:spcAft>
              <a:buClr>
                <a:srgbClr val="0050A0"/>
              </a:buClr>
              <a:buSzPct val="70000"/>
            </a:pPr>
            <a:r>
              <a:rPr lang="ru-RU" sz="1600" dirty="0"/>
              <a:t>акцент на результатах</a:t>
            </a:r>
          </a:p>
          <a:p>
            <a:pPr lvl="1">
              <a:spcAft>
                <a:spcPts val="600"/>
              </a:spcAft>
              <a:buClr>
                <a:srgbClr val="0050A0"/>
              </a:buClr>
              <a:buSzPct val="70000"/>
            </a:pPr>
            <a:r>
              <a:rPr lang="ru-RU" sz="1600" dirty="0"/>
              <a:t>описание дальнейших планов</a:t>
            </a:r>
            <a:endParaRPr lang="ru-RU" dirty="0" smtClean="0"/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</a:rPr>
              <a:t>Раз в квартал </a:t>
            </a:r>
            <a:r>
              <a:rPr lang="ru-RU" dirty="0" smtClean="0"/>
              <a:t>актуальная информация об антимонопольных рисках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2"/>
                </a:solidFill>
              </a:rPr>
              <a:t>В любое время </a:t>
            </a:r>
            <a:r>
              <a:rPr lang="ru-RU" dirty="0" smtClean="0"/>
              <a:t>возможность</a:t>
            </a:r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dirty="0" smtClean="0"/>
              <a:t>срочного информирования о событиях, создающих существенные риски для компании + взаимодействие с командой руководителей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>
                <a:solidFill>
                  <a:srgbClr val="002846">
                    <a:tint val="75000"/>
                  </a:srgbClr>
                </a:solidFill>
              </a:rPr>
              <a:pPr/>
              <a:t>4</a:t>
            </a:fld>
            <a:endParaRPr lang="ru-RU" dirty="0">
              <a:solidFill>
                <a:srgbClr val="00284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Комплексные проверки (</a:t>
            </a:r>
            <a:r>
              <a:rPr lang="ru-RU" i="1" dirty="0" smtClean="0"/>
              <a:t>пункты 8</a:t>
            </a:r>
            <a:r>
              <a:rPr lang="en-US" i="1" dirty="0" smtClean="0"/>
              <a:t>b, 8c </a:t>
            </a:r>
            <a:r>
              <a:rPr lang="ru-RU" i="1" dirty="0" smtClean="0"/>
              <a:t>Рекомендаций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обеспечение на должном уровне контроля за выполнением </a:t>
            </a:r>
            <a:r>
              <a:rPr lang="ru-RU" dirty="0" err="1" smtClean="0"/>
              <a:t>комплаенс</a:t>
            </a:r>
            <a:r>
              <a:rPr lang="ru-RU" dirty="0" smtClean="0"/>
              <a:t>-программы + </a:t>
            </a:r>
            <a:r>
              <a:rPr lang="ru-RU" dirty="0" smtClean="0">
                <a:solidFill>
                  <a:schemeClr val="accent2"/>
                </a:solidFill>
              </a:rPr>
              <a:t>соответствие ожиданиям антимонопольного органа по предотвращению нарушений</a:t>
            </a:r>
            <a:r>
              <a:rPr lang="ru-RU" dirty="0">
                <a:solidFill>
                  <a:schemeClr val="accent2"/>
                </a:solidFill>
              </a:rPr>
              <a:t> с помощью проверки </a:t>
            </a:r>
            <a:endParaRPr lang="ru-RU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dirty="0" smtClean="0"/>
              <a:t>Формы проверок:</a:t>
            </a:r>
            <a:endParaRPr lang="ru-RU" dirty="0"/>
          </a:p>
          <a:p>
            <a:pPr lvl="1"/>
            <a:r>
              <a:rPr lang="ru-RU" dirty="0" smtClean="0"/>
              <a:t>при приеме на работу новых сотрудников</a:t>
            </a:r>
            <a:endParaRPr lang="ru-RU" dirty="0"/>
          </a:p>
          <a:p>
            <a:pPr lvl="1"/>
            <a:r>
              <a:rPr lang="ru-RU" dirty="0" smtClean="0"/>
              <a:t>в </a:t>
            </a:r>
            <a:r>
              <a:rPr lang="ru-RU" dirty="0"/>
              <a:t>отношении участия в </a:t>
            </a:r>
            <a:r>
              <a:rPr lang="ru-RU" dirty="0" smtClean="0"/>
              <a:t>ассоциациях</a:t>
            </a:r>
          </a:p>
          <a:p>
            <a:pPr lvl="1"/>
            <a:r>
              <a:rPr lang="ru-RU" dirty="0" smtClean="0"/>
              <a:t>при </a:t>
            </a:r>
            <a:r>
              <a:rPr lang="ru-RU" dirty="0"/>
              <a:t>совершении сделок слияний и </a:t>
            </a:r>
            <a:r>
              <a:rPr lang="ru-RU" dirty="0" smtClean="0"/>
              <a:t>поглощений</a:t>
            </a:r>
          </a:p>
          <a:p>
            <a:pPr marL="357188" lvl="1" indent="0">
              <a:buNone/>
            </a:pPr>
            <a:endParaRPr lang="ru-RU" dirty="0" smtClean="0"/>
          </a:p>
          <a:p>
            <a:r>
              <a:rPr lang="ru-RU" dirty="0" smtClean="0"/>
              <a:t>Меры при проведении проверок:</a:t>
            </a:r>
            <a:endParaRPr lang="ru-RU" dirty="0"/>
          </a:p>
          <a:p>
            <a:pPr lvl="1"/>
            <a:r>
              <a:rPr lang="ru-RU" dirty="0" smtClean="0"/>
              <a:t>сбор материала и изучения вопроса</a:t>
            </a:r>
          </a:p>
          <a:p>
            <a:pPr lvl="1"/>
            <a:r>
              <a:rPr lang="ru-RU" dirty="0" smtClean="0"/>
              <a:t>независимая проверка исходных материалов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5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Основание привлечения к ответственности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5D674A-043F-45DA-B63E-6539544E189A}" type="slidenum">
              <a:rPr lang="ru-RU" smtClean="0">
                <a:solidFill>
                  <a:srgbClr val="002846">
                    <a:tint val="75000"/>
                  </a:srgbClr>
                </a:solidFill>
              </a:rPr>
              <a:pPr/>
              <a:t>6</a:t>
            </a:fld>
            <a:endParaRPr lang="ru-RU">
              <a:solidFill>
                <a:srgbClr val="002846">
                  <a:tint val="75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45661" y="1303043"/>
            <a:ext cx="11100678" cy="4339468"/>
            <a:chOff x="1654540" y="877193"/>
            <a:chExt cx="9010933" cy="3134033"/>
          </a:xfrm>
          <a:solidFill>
            <a:schemeClr val="accent5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4972254" y="2931226"/>
              <a:ext cx="2329899" cy="108000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Политика по привлечению к дисциплинарной ответственности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72253" y="877193"/>
              <a:ext cx="2329899" cy="108000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Привлекающее к ответственности лицо/комиссия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654540" y="2931226"/>
              <a:ext cx="2329899" cy="108000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Ответственность руководителя, допустившего нарушение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033489" y="1078086"/>
              <a:ext cx="2329899" cy="108000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Отягчающие/</a:t>
              </a:r>
              <a:br>
                <a:rPr lang="ru-RU" sz="1600" dirty="0">
                  <a:solidFill>
                    <a:schemeClr val="bg1"/>
                  </a:solidFill>
                </a:rPr>
              </a:br>
              <a:r>
                <a:rPr lang="ru-RU" sz="1600" dirty="0">
                  <a:solidFill>
                    <a:schemeClr val="bg1"/>
                  </a:solidFill>
                </a:rPr>
                <a:t>смягчающие обстоятельства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994028" y="1078086"/>
              <a:ext cx="2329899" cy="108000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Меры ответственности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335574" y="2929509"/>
              <a:ext cx="2329899" cy="108000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</a:rPr>
                <a:t>Уведомления о наличии подозрений</a:t>
              </a:r>
            </a:p>
          </p:txBody>
        </p:sp>
        <p:sp>
          <p:nvSpPr>
            <p:cNvPr id="28" name="Стрелка вправо 27"/>
            <p:cNvSpPr/>
            <p:nvPr/>
          </p:nvSpPr>
          <p:spPr>
            <a:xfrm rot="10800000">
              <a:off x="4157903" y="3130172"/>
              <a:ext cx="578851" cy="678673"/>
            </a:xfrm>
            <a:prstGeom prst="rightArrow">
              <a:avLst>
                <a:gd name="adj1" fmla="val 45371"/>
                <a:gd name="adj2" fmla="val 7561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  <p:sp>
          <p:nvSpPr>
            <p:cNvPr id="40" name="Стрелка вправо 39"/>
            <p:cNvSpPr/>
            <p:nvPr/>
          </p:nvSpPr>
          <p:spPr>
            <a:xfrm rot="16200000">
              <a:off x="5870581" y="2119054"/>
              <a:ext cx="578851" cy="678673"/>
            </a:xfrm>
            <a:prstGeom prst="rightArrow">
              <a:avLst>
                <a:gd name="adj1" fmla="val 45371"/>
                <a:gd name="adj2" fmla="val 7561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3F4F5"/>
                </a:solidFill>
              </a:endParaRPr>
            </a:p>
          </p:txBody>
        </p:sp>
        <p:sp>
          <p:nvSpPr>
            <p:cNvPr id="39" name="Стрелка вправо 38"/>
            <p:cNvSpPr/>
            <p:nvPr/>
          </p:nvSpPr>
          <p:spPr>
            <a:xfrm rot="10800000" flipH="1">
              <a:off x="7537653" y="3130172"/>
              <a:ext cx="578851" cy="678673"/>
            </a:xfrm>
            <a:prstGeom prst="rightArrow">
              <a:avLst>
                <a:gd name="adj1" fmla="val 45371"/>
                <a:gd name="adj2" fmla="val 7561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3F4F5"/>
                </a:solidFill>
              </a:endParaRPr>
            </a:p>
          </p:txBody>
        </p:sp>
      </p:grpSp>
      <p:sp>
        <p:nvSpPr>
          <p:cNvPr id="19" name="Стрелка вправо 18"/>
          <p:cNvSpPr/>
          <p:nvPr/>
        </p:nvSpPr>
        <p:spPr>
          <a:xfrm rot="13992760">
            <a:off x="3814764" y="3245597"/>
            <a:ext cx="801493" cy="836066"/>
          </a:xfrm>
          <a:prstGeom prst="rightArrow">
            <a:avLst>
              <a:gd name="adj1" fmla="val 45371"/>
              <a:gd name="adj2" fmla="val 75618"/>
            </a:avLst>
          </a:prstGeom>
          <a:solidFill>
            <a:schemeClr val="accent5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3F4F5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8419725">
            <a:off x="7560830" y="3245255"/>
            <a:ext cx="801493" cy="836066"/>
          </a:xfrm>
          <a:prstGeom prst="rightArrow">
            <a:avLst>
              <a:gd name="adj1" fmla="val 45371"/>
              <a:gd name="adj2" fmla="val 75618"/>
            </a:avLst>
          </a:prstGeom>
          <a:solidFill>
            <a:schemeClr val="accent5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3F4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обучения (</a:t>
            </a:r>
            <a:r>
              <a:rPr lang="ru-RU" i="1" dirty="0" smtClean="0"/>
              <a:t>пункт 4</a:t>
            </a:r>
            <a:r>
              <a:rPr lang="en-US" i="1" dirty="0" smtClean="0"/>
              <a:t>b </a:t>
            </a:r>
            <a:r>
              <a:rPr lang="ru-RU" i="1" dirty="0" smtClean="0"/>
              <a:t>Рекомендаций</a:t>
            </a:r>
            <a:r>
              <a:rPr lang="ru-RU" dirty="0" smtClean="0"/>
              <a:t>)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51384" y="1069527"/>
            <a:ext cx="11089232" cy="3562306"/>
            <a:chOff x="262356" y="1175134"/>
            <a:chExt cx="8619286" cy="3562306"/>
          </a:xfrm>
        </p:grpSpPr>
        <p:sp>
          <p:nvSpPr>
            <p:cNvPr id="7" name="Полилиния 6"/>
            <p:cNvSpPr/>
            <p:nvPr/>
          </p:nvSpPr>
          <p:spPr>
            <a:xfrm>
              <a:off x="2751680" y="1876751"/>
              <a:ext cx="542358" cy="91440"/>
            </a:xfrm>
            <a:custGeom>
              <a:avLst/>
              <a:gdLst>
                <a:gd name="connsiteX0" fmla="*/ 0 w 542358"/>
                <a:gd name="connsiteY0" fmla="*/ 45720 h 91440"/>
                <a:gd name="connsiteX1" fmla="*/ 542358 w 542358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2358" h="91440">
                  <a:moveTo>
                    <a:pt x="0" y="45720"/>
                  </a:moveTo>
                  <a:lnTo>
                    <a:pt x="542358" y="4572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555" tIns="42853" rIns="269556" bIns="42852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62356" y="1175134"/>
              <a:ext cx="2491123" cy="1494673"/>
            </a:xfrm>
            <a:custGeom>
              <a:avLst/>
              <a:gdLst>
                <a:gd name="connsiteX0" fmla="*/ 0 w 2491123"/>
                <a:gd name="connsiteY0" fmla="*/ 0 h 1494673"/>
                <a:gd name="connsiteX1" fmla="*/ 2491123 w 2491123"/>
                <a:gd name="connsiteY1" fmla="*/ 0 h 1494673"/>
                <a:gd name="connsiteX2" fmla="*/ 2491123 w 2491123"/>
                <a:gd name="connsiteY2" fmla="*/ 1494673 h 1494673"/>
                <a:gd name="connsiteX3" fmla="*/ 0 w 2491123"/>
                <a:gd name="connsiteY3" fmla="*/ 1494673 h 1494673"/>
                <a:gd name="connsiteX4" fmla="*/ 0 w 2491123"/>
                <a:gd name="connsiteY4" fmla="*/ 0 h 149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123" h="1494673">
                  <a:moveTo>
                    <a:pt x="0" y="0"/>
                  </a:moveTo>
                  <a:lnTo>
                    <a:pt x="2491123" y="0"/>
                  </a:lnTo>
                  <a:lnTo>
                    <a:pt x="2491123" y="1494673"/>
                  </a:lnTo>
                  <a:lnTo>
                    <a:pt x="0" y="14946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Определить круг работников, которые должны пройти обучение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815761" y="1876751"/>
              <a:ext cx="542358" cy="91440"/>
            </a:xfrm>
            <a:custGeom>
              <a:avLst/>
              <a:gdLst>
                <a:gd name="connsiteX0" fmla="*/ 0 w 542358"/>
                <a:gd name="connsiteY0" fmla="*/ 45720 h 91440"/>
                <a:gd name="connsiteX1" fmla="*/ 542358 w 542358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2358" h="91440">
                  <a:moveTo>
                    <a:pt x="0" y="45720"/>
                  </a:moveTo>
                  <a:lnTo>
                    <a:pt x="542358" y="4572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555" tIns="42853" rIns="269556" bIns="42852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326438" y="1175134"/>
              <a:ext cx="2491123" cy="1494673"/>
            </a:xfrm>
            <a:custGeom>
              <a:avLst/>
              <a:gdLst>
                <a:gd name="connsiteX0" fmla="*/ 0 w 2491123"/>
                <a:gd name="connsiteY0" fmla="*/ 0 h 1494673"/>
                <a:gd name="connsiteX1" fmla="*/ 2491123 w 2491123"/>
                <a:gd name="connsiteY1" fmla="*/ 0 h 1494673"/>
                <a:gd name="connsiteX2" fmla="*/ 2491123 w 2491123"/>
                <a:gd name="connsiteY2" fmla="*/ 1494673 h 1494673"/>
                <a:gd name="connsiteX3" fmla="*/ 0 w 2491123"/>
                <a:gd name="connsiteY3" fmla="*/ 1494673 h 1494673"/>
                <a:gd name="connsiteX4" fmla="*/ 0 w 2491123"/>
                <a:gd name="connsiteY4" fmla="*/ 0 h 149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123" h="1494673">
                  <a:moveTo>
                    <a:pt x="0" y="0"/>
                  </a:moveTo>
                  <a:lnTo>
                    <a:pt x="2491123" y="0"/>
                  </a:lnTo>
                  <a:lnTo>
                    <a:pt x="2491123" y="1494673"/>
                  </a:lnTo>
                  <a:lnTo>
                    <a:pt x="0" y="14946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Подобрать подходящих </a:t>
              </a:r>
              <a:r>
                <a:rPr lang="ru-RU" sz="1600" dirty="0" smtClean="0"/>
                <a:t>тренеров</a:t>
              </a:r>
              <a:endParaRPr lang="ru-RU" sz="16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507918" y="2668008"/>
              <a:ext cx="6128162" cy="542358"/>
            </a:xfrm>
            <a:custGeom>
              <a:avLst/>
              <a:gdLst>
                <a:gd name="connsiteX0" fmla="*/ 6128162 w 6128162"/>
                <a:gd name="connsiteY0" fmla="*/ 0 h 542358"/>
                <a:gd name="connsiteX1" fmla="*/ 6128162 w 6128162"/>
                <a:gd name="connsiteY1" fmla="*/ 288279 h 542358"/>
                <a:gd name="connsiteX2" fmla="*/ 0 w 6128162"/>
                <a:gd name="connsiteY2" fmla="*/ 288279 h 542358"/>
                <a:gd name="connsiteX3" fmla="*/ 0 w 6128162"/>
                <a:gd name="connsiteY3" fmla="*/ 542358 h 54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8162" h="542358">
                  <a:moveTo>
                    <a:pt x="6128162" y="0"/>
                  </a:moveTo>
                  <a:lnTo>
                    <a:pt x="6128162" y="288279"/>
                  </a:lnTo>
                  <a:lnTo>
                    <a:pt x="0" y="288279"/>
                  </a:lnTo>
                  <a:lnTo>
                    <a:pt x="0" y="542358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2909" tIns="268312" rIns="2922909" bIns="268311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390519" y="1175134"/>
              <a:ext cx="2491123" cy="1494673"/>
            </a:xfrm>
            <a:custGeom>
              <a:avLst/>
              <a:gdLst>
                <a:gd name="connsiteX0" fmla="*/ 0 w 2491123"/>
                <a:gd name="connsiteY0" fmla="*/ 0 h 1494673"/>
                <a:gd name="connsiteX1" fmla="*/ 2491123 w 2491123"/>
                <a:gd name="connsiteY1" fmla="*/ 0 h 1494673"/>
                <a:gd name="connsiteX2" fmla="*/ 2491123 w 2491123"/>
                <a:gd name="connsiteY2" fmla="*/ 1494673 h 1494673"/>
                <a:gd name="connsiteX3" fmla="*/ 0 w 2491123"/>
                <a:gd name="connsiteY3" fmla="*/ 1494673 h 1494673"/>
                <a:gd name="connsiteX4" fmla="*/ 0 w 2491123"/>
                <a:gd name="connsiteY4" fmla="*/ 0 h 149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123" h="1494673">
                  <a:moveTo>
                    <a:pt x="0" y="0"/>
                  </a:moveTo>
                  <a:lnTo>
                    <a:pt x="2491123" y="0"/>
                  </a:lnTo>
                  <a:lnTo>
                    <a:pt x="2491123" y="1494673"/>
                  </a:lnTo>
                  <a:lnTo>
                    <a:pt x="0" y="14946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Выбрать формат обучения: индивидуальный, виртуальный, онлайн-обучение 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751680" y="3944384"/>
              <a:ext cx="542358" cy="91440"/>
            </a:xfrm>
            <a:custGeom>
              <a:avLst/>
              <a:gdLst>
                <a:gd name="connsiteX0" fmla="*/ 0 w 542358"/>
                <a:gd name="connsiteY0" fmla="*/ 45720 h 91440"/>
                <a:gd name="connsiteX1" fmla="*/ 542358 w 542358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2358" h="91440">
                  <a:moveTo>
                    <a:pt x="0" y="45720"/>
                  </a:moveTo>
                  <a:lnTo>
                    <a:pt x="542358" y="4572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555" tIns="42852" rIns="269556" bIns="4285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62356" y="3242767"/>
              <a:ext cx="2491123" cy="1494673"/>
            </a:xfrm>
            <a:custGeom>
              <a:avLst/>
              <a:gdLst>
                <a:gd name="connsiteX0" fmla="*/ 0 w 2491123"/>
                <a:gd name="connsiteY0" fmla="*/ 0 h 1494673"/>
                <a:gd name="connsiteX1" fmla="*/ 2491123 w 2491123"/>
                <a:gd name="connsiteY1" fmla="*/ 0 h 1494673"/>
                <a:gd name="connsiteX2" fmla="*/ 2491123 w 2491123"/>
                <a:gd name="connsiteY2" fmla="*/ 1494673 h 1494673"/>
                <a:gd name="connsiteX3" fmla="*/ 0 w 2491123"/>
                <a:gd name="connsiteY3" fmla="*/ 1494673 h 1494673"/>
                <a:gd name="connsiteX4" fmla="*/ 0 w 2491123"/>
                <a:gd name="connsiteY4" fmla="*/ 0 h 149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123" h="1494673">
                  <a:moveTo>
                    <a:pt x="0" y="0"/>
                  </a:moveTo>
                  <a:lnTo>
                    <a:pt x="2491123" y="0"/>
                  </a:lnTo>
                  <a:lnTo>
                    <a:pt x="2491123" y="1494673"/>
                  </a:lnTo>
                  <a:lnTo>
                    <a:pt x="0" y="14946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Установить оптимальный размер группы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815761" y="3944384"/>
              <a:ext cx="542358" cy="91440"/>
            </a:xfrm>
            <a:custGeom>
              <a:avLst/>
              <a:gdLst>
                <a:gd name="connsiteX0" fmla="*/ 0 w 542358"/>
                <a:gd name="connsiteY0" fmla="*/ 45720 h 91440"/>
                <a:gd name="connsiteX1" fmla="*/ 542358 w 542358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2358" h="91440">
                  <a:moveTo>
                    <a:pt x="0" y="45720"/>
                  </a:moveTo>
                  <a:lnTo>
                    <a:pt x="542358" y="45720"/>
                  </a:ln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9555" tIns="42852" rIns="269556" bIns="4285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326438" y="3242767"/>
              <a:ext cx="2491123" cy="1494673"/>
            </a:xfrm>
            <a:custGeom>
              <a:avLst/>
              <a:gdLst>
                <a:gd name="connsiteX0" fmla="*/ 0 w 2491123"/>
                <a:gd name="connsiteY0" fmla="*/ 0 h 1494673"/>
                <a:gd name="connsiteX1" fmla="*/ 2491123 w 2491123"/>
                <a:gd name="connsiteY1" fmla="*/ 0 h 1494673"/>
                <a:gd name="connsiteX2" fmla="*/ 2491123 w 2491123"/>
                <a:gd name="connsiteY2" fmla="*/ 1494673 h 1494673"/>
                <a:gd name="connsiteX3" fmla="*/ 0 w 2491123"/>
                <a:gd name="connsiteY3" fmla="*/ 1494673 h 1494673"/>
                <a:gd name="connsiteX4" fmla="*/ 0 w 2491123"/>
                <a:gd name="connsiteY4" fmla="*/ 0 h 149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123" h="1494673">
                  <a:moveTo>
                    <a:pt x="0" y="0"/>
                  </a:moveTo>
                  <a:lnTo>
                    <a:pt x="2491123" y="0"/>
                  </a:lnTo>
                  <a:lnTo>
                    <a:pt x="2491123" y="1494673"/>
                  </a:lnTo>
                  <a:lnTo>
                    <a:pt x="0" y="14946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Обеспечить вовлеченность сотрудников: направленность на аудиторию + сочетание разных методов + участие руководства 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390519" y="3242767"/>
              <a:ext cx="2491123" cy="1494673"/>
            </a:xfrm>
            <a:custGeom>
              <a:avLst/>
              <a:gdLst>
                <a:gd name="connsiteX0" fmla="*/ 0 w 2491123"/>
                <a:gd name="connsiteY0" fmla="*/ 0 h 1494673"/>
                <a:gd name="connsiteX1" fmla="*/ 2491123 w 2491123"/>
                <a:gd name="connsiteY1" fmla="*/ 0 h 1494673"/>
                <a:gd name="connsiteX2" fmla="*/ 2491123 w 2491123"/>
                <a:gd name="connsiteY2" fmla="*/ 1494673 h 1494673"/>
                <a:gd name="connsiteX3" fmla="*/ 0 w 2491123"/>
                <a:gd name="connsiteY3" fmla="*/ 1494673 h 1494673"/>
                <a:gd name="connsiteX4" fmla="*/ 0 w 2491123"/>
                <a:gd name="connsiteY4" fmla="*/ 0 h 149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123" h="1494673">
                  <a:moveTo>
                    <a:pt x="0" y="0"/>
                  </a:moveTo>
                  <a:lnTo>
                    <a:pt x="2491123" y="0"/>
                  </a:lnTo>
                  <a:lnTo>
                    <a:pt x="2491123" y="1494673"/>
                  </a:lnTo>
                  <a:lnTo>
                    <a:pt x="0" y="14946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Провести обучение и сохранить использованные материалы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51384" y="5038116"/>
            <a:ext cx="11089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tabLst>
                <a:tab pos="623888" algn="l"/>
              </a:tabLst>
            </a:pPr>
            <a:r>
              <a:rPr lang="ru-RU" dirty="0" smtClean="0"/>
              <a:t>Необходима </a:t>
            </a:r>
            <a:r>
              <a:rPr lang="ru-RU" dirty="0"/>
              <a:t>разработка и проведение отдельного обучения </a:t>
            </a:r>
            <a:r>
              <a:rPr lang="ru-RU" dirty="0" smtClean="0">
                <a:solidFill>
                  <a:schemeClr val="accent2"/>
                </a:solidFill>
              </a:rPr>
              <a:t>новых сотрудников</a:t>
            </a:r>
            <a:r>
              <a:rPr lang="ru-RU" dirty="0" smtClean="0"/>
              <a:t>/сотрудников </a:t>
            </a:r>
            <a:r>
              <a:rPr lang="ru-RU" dirty="0">
                <a:solidFill>
                  <a:schemeClr val="accent2"/>
                </a:solidFill>
              </a:rPr>
              <a:t>при переходе на руководящие позиции</a:t>
            </a:r>
            <a:r>
              <a:rPr lang="ru-RU" dirty="0"/>
              <a:t>/позиции, связанные с более высокими антимонопольными рисками</a:t>
            </a:r>
          </a:p>
        </p:txBody>
      </p:sp>
      <p:sp>
        <p:nvSpPr>
          <p:cNvPr id="18" name="Номер слайда 4"/>
          <p:cNvSpPr txBox="1">
            <a:spLocks/>
          </p:cNvSpPr>
          <p:nvPr/>
        </p:nvSpPr>
        <p:spPr>
          <a:xfrm>
            <a:off x="335360" y="6367729"/>
            <a:ext cx="1152128" cy="235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6550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1"/>
          </p:nvPr>
        </p:nvSpPr>
        <p:spPr>
          <a:xfrm>
            <a:off x="7032104" y="1340768"/>
            <a:ext cx="4579949" cy="429197"/>
          </a:xfrm>
        </p:spPr>
        <p:txBody>
          <a:bodyPr/>
          <a:lstStyle/>
          <a:p>
            <a:r>
              <a:rPr lang="ru-RU" dirty="0" smtClean="0"/>
              <a:t>Александра Васюхнова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half" idx="12"/>
          </p:nvPr>
        </p:nvSpPr>
        <p:spPr>
          <a:xfrm>
            <a:off x="7032104" y="1916832"/>
            <a:ext cx="4579949" cy="715520"/>
          </a:xfrm>
        </p:spPr>
        <p:txBody>
          <a:bodyPr/>
          <a:lstStyle/>
          <a:p>
            <a:r>
              <a:rPr lang="ru-RU" dirty="0" smtClean="0"/>
              <a:t>Партнер,</a:t>
            </a:r>
          </a:p>
          <a:p>
            <a:r>
              <a:rPr lang="ru-RU" dirty="0" smtClean="0"/>
              <a:t>руководитель </a:t>
            </a:r>
            <a:r>
              <a:rPr lang="ru-RU" dirty="0"/>
              <a:t>Коммерческой группы, </a:t>
            </a:r>
            <a:r>
              <a:rPr lang="ru-RU" dirty="0" smtClean="0"/>
              <a:t>член </a:t>
            </a:r>
            <a:r>
              <a:rPr lang="ru-RU" dirty="0"/>
              <a:t>Экспертного совета ФАС по развитию конкуренции в сфере розничной </a:t>
            </a:r>
            <a:r>
              <a:rPr lang="ru-RU" dirty="0" smtClean="0"/>
              <a:t>торговли</a:t>
            </a:r>
          </a:p>
          <a:p>
            <a:endParaRPr lang="ru-RU" dirty="0" smtClean="0"/>
          </a:p>
          <a:p>
            <a:r>
              <a:rPr lang="en-US" dirty="0" smtClean="0"/>
              <a:t>vasukhnova@vegaslex.ru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9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Vegas Lex">
      <a:dk1>
        <a:srgbClr val="000000"/>
      </a:dk1>
      <a:lt1>
        <a:srgbClr val="FFFFFF"/>
      </a:lt1>
      <a:dk2>
        <a:srgbClr val="1F497D"/>
      </a:dk2>
      <a:lt2>
        <a:srgbClr val="7F7F7F"/>
      </a:lt2>
      <a:accent1>
        <a:srgbClr val="E36C09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4" id="{D309EB7C-38DF-4D94-9C42-0F56821C4562}" vid="{AE2D9E6F-D07E-4C43-8F1C-64B73C68FAD4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VL">
      <a:dk1>
        <a:srgbClr val="002846"/>
      </a:dk1>
      <a:lt1>
        <a:srgbClr val="F3F4F5"/>
      </a:lt1>
      <a:dk2>
        <a:srgbClr val="002846"/>
      </a:dk2>
      <a:lt2>
        <a:srgbClr val="FFFFFF"/>
      </a:lt2>
      <a:accent1>
        <a:srgbClr val="025579"/>
      </a:accent1>
      <a:accent2>
        <a:srgbClr val="087F9F"/>
      </a:accent2>
      <a:accent3>
        <a:srgbClr val="9BC81E"/>
      </a:accent3>
      <a:accent4>
        <a:srgbClr val="0050A0"/>
      </a:accent4>
      <a:accent5>
        <a:srgbClr val="A0AAB4"/>
      </a:accent5>
      <a:accent6>
        <a:srgbClr val="D7DBDE"/>
      </a:accent6>
      <a:hlink>
        <a:srgbClr val="626E77"/>
      </a:hlink>
      <a:folHlink>
        <a:srgbClr val="626E7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4" id="{D309EB7C-38DF-4D94-9C42-0F56821C4562}" vid="{FC1BBFE4-11AE-4AEE-9E30-C6D660D23078}"/>
    </a:ext>
  </a:extLst>
</a:theme>
</file>

<file path=ppt/theme/theme3.xml><?xml version="1.0" encoding="utf-8"?>
<a:theme xmlns:a="http://schemas.openxmlformats.org/drawingml/2006/main" name="VEGAS LEX_ШАБЛОН_Презентация">
  <a:themeElements>
    <a:clrScheme name="VL">
      <a:dk1>
        <a:srgbClr val="002846"/>
      </a:dk1>
      <a:lt1>
        <a:srgbClr val="F3F4F5"/>
      </a:lt1>
      <a:dk2>
        <a:srgbClr val="002846"/>
      </a:dk2>
      <a:lt2>
        <a:srgbClr val="FFFFFF"/>
      </a:lt2>
      <a:accent1>
        <a:srgbClr val="025579"/>
      </a:accent1>
      <a:accent2>
        <a:srgbClr val="087F9F"/>
      </a:accent2>
      <a:accent3>
        <a:srgbClr val="9BC81E"/>
      </a:accent3>
      <a:accent4>
        <a:srgbClr val="0050A0"/>
      </a:accent4>
      <a:accent5>
        <a:srgbClr val="A0AAB4"/>
      </a:accent5>
      <a:accent6>
        <a:srgbClr val="D7DBDE"/>
      </a:accent6>
      <a:hlink>
        <a:srgbClr val="626E77"/>
      </a:hlink>
      <a:folHlink>
        <a:srgbClr val="626E77"/>
      </a:folHlink>
    </a:clrScheme>
    <a:fontScheme name="V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4" id="{D309EB7C-38DF-4D94-9C42-0F56821C4562}" vid="{4479B655-2670-449A-90C3-C1729BD34276}"/>
    </a:ext>
  </a:extLst>
</a:theme>
</file>

<file path=ppt/theme/theme4.xml><?xml version="1.0" encoding="utf-8"?>
<a:theme xmlns:a="http://schemas.openxmlformats.org/drawingml/2006/main" name="Divider">
  <a:themeElements>
    <a:clrScheme name="VL">
      <a:dk1>
        <a:srgbClr val="002846"/>
      </a:dk1>
      <a:lt1>
        <a:srgbClr val="F3F4F5"/>
      </a:lt1>
      <a:dk2>
        <a:srgbClr val="002846"/>
      </a:dk2>
      <a:lt2>
        <a:srgbClr val="FFFFFF"/>
      </a:lt2>
      <a:accent1>
        <a:srgbClr val="025579"/>
      </a:accent1>
      <a:accent2>
        <a:srgbClr val="087F9F"/>
      </a:accent2>
      <a:accent3>
        <a:srgbClr val="9BC81E"/>
      </a:accent3>
      <a:accent4>
        <a:srgbClr val="0050A0"/>
      </a:accent4>
      <a:accent5>
        <a:srgbClr val="A0AAB4"/>
      </a:accent5>
      <a:accent6>
        <a:srgbClr val="D7DBDE"/>
      </a:accent6>
      <a:hlink>
        <a:srgbClr val="626E77"/>
      </a:hlink>
      <a:folHlink>
        <a:srgbClr val="626E7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4" id="{D309EB7C-38DF-4D94-9C42-0F56821C4562}" vid="{37DDF902-25D2-4F6F-8607-1F118FA087A8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широкоформатная (16_9)</Template>
  <TotalTime>93</TotalTime>
  <Words>362</Words>
  <Application>Microsoft Office PowerPoint</Application>
  <PresentationFormat>Широкоэкранный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Wingdings 3</vt:lpstr>
      <vt:lpstr>Специальное оформление</vt:lpstr>
      <vt:lpstr>1_Специальное оформление</vt:lpstr>
      <vt:lpstr>VEGAS LEX_ШАБЛОН_Презентация</vt:lpstr>
      <vt:lpstr>Divider</vt:lpstr>
      <vt:lpstr>Практическое пособие ICC по антимонопольному комплаенсу: какие рекомендации эффективны для российской практики</vt:lpstr>
      <vt:lpstr>Виды комплаенс-структур</vt:lpstr>
      <vt:lpstr>Варианты распределения функций (пункт 2а Рекомендаций)</vt:lpstr>
      <vt:lpstr>Регулярная отчетность</vt:lpstr>
      <vt:lpstr>Комплексные проверки (пункты 8b, 8c Рекомендаций)</vt:lpstr>
      <vt:lpstr>Основание привлечения к ответственности</vt:lpstr>
      <vt:lpstr>Алгоритм обучения (пункт 4b Рекомендаций)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Практическое пособие ICC по антимонопольному комплаенсу: какие рекомендации эффективны для российской практики</dc:title>
  <dc:creator>Vasukhnova, Alexandra</dc:creator>
  <cp:lastModifiedBy>Morozov, Mikhail</cp:lastModifiedBy>
  <cp:revision>11</cp:revision>
  <cp:lastPrinted>2018-08-28T13:01:34Z</cp:lastPrinted>
  <dcterms:created xsi:type="dcterms:W3CDTF">2018-08-28T12:02:52Z</dcterms:created>
  <dcterms:modified xsi:type="dcterms:W3CDTF">2018-08-28T15:03:31Z</dcterms:modified>
</cp:coreProperties>
</file>