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5"/>
  </p:notesMasterIdLst>
  <p:handoutMasterIdLst>
    <p:handoutMasterId r:id="rId6"/>
  </p:handoutMasterIdLst>
  <p:sldIdLst>
    <p:sldId id="322" r:id="rId2"/>
    <p:sldId id="369" r:id="rId3"/>
    <p:sldId id="370" r:id="rId4"/>
  </p:sldIdLst>
  <p:sldSz cx="9906000" cy="6858000" type="A4"/>
  <p:notesSz cx="6805613" cy="99393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065972B-EDCA-44A7-BBDA-792A8927989D}">
          <p14:sldIdLst>
            <p14:sldId id="322"/>
            <p14:sldId id="369"/>
            <p14:sldId id="3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816">
          <p15:clr>
            <a:srgbClr val="A4A3A4"/>
          </p15:clr>
        </p15:guide>
        <p15:guide id="2" pos="14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B2D2D8"/>
    <a:srgbClr val="FFC000"/>
    <a:srgbClr val="99CC00"/>
    <a:srgbClr val="808080"/>
    <a:srgbClr val="E5F2F2"/>
    <a:srgbClr val="F58A1F"/>
    <a:srgbClr val="C000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6" autoAdjust="0"/>
    <p:restoredTop sz="98202" autoAdjust="0"/>
  </p:normalViewPr>
  <p:slideViewPr>
    <p:cSldViewPr snapToGrid="0">
      <p:cViewPr>
        <p:scale>
          <a:sx n="100" d="100"/>
          <a:sy n="100" d="100"/>
        </p:scale>
        <p:origin x="-1668" y="-330"/>
      </p:cViewPr>
      <p:guideLst>
        <p:guide orient="horz" pos="584"/>
        <p:guide pos="56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-3924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1" tIns="46211" rIns="92421" bIns="46211" numCol="1" anchor="t" anchorCtr="0" compatLnSpc="1">
            <a:prstTxWarp prst="textNoShape">
              <a:avLst/>
            </a:prstTxWarp>
          </a:bodyPr>
          <a:lstStyle>
            <a:lvl1pPr defTabSz="924875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798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1" tIns="46211" rIns="92421" bIns="46211" numCol="1" anchor="t" anchorCtr="0" compatLnSpc="1">
            <a:prstTxWarp prst="textNoShape">
              <a:avLst/>
            </a:prstTxWarp>
          </a:bodyPr>
          <a:lstStyle>
            <a:lvl1pPr algn="r" defTabSz="924875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1" tIns="46211" rIns="92421" bIns="46211" numCol="1" anchor="b" anchorCtr="0" compatLnSpc="1">
            <a:prstTxWarp prst="textNoShape">
              <a:avLst/>
            </a:prstTxWarp>
          </a:bodyPr>
          <a:lstStyle>
            <a:lvl1pPr defTabSz="924875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79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1" tIns="46211" rIns="92421" bIns="46211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/>
            </a:lvl1pPr>
          </a:lstStyle>
          <a:p>
            <a:pPr>
              <a:defRPr/>
            </a:pPr>
            <a:fld id="{BAA5A9B4-4E32-6A47-8ACE-9EB2FFE142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0897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1" tIns="46211" rIns="92421" bIns="46211" numCol="1" anchor="t" anchorCtr="0" compatLnSpc="1">
            <a:prstTxWarp prst="textNoShape">
              <a:avLst/>
            </a:prstTxWarp>
          </a:bodyPr>
          <a:lstStyle>
            <a:lvl1pPr defTabSz="924875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798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1" tIns="46211" rIns="92421" bIns="46211" numCol="1" anchor="t" anchorCtr="0" compatLnSpc="1">
            <a:prstTxWarp prst="textNoShape">
              <a:avLst/>
            </a:prstTxWarp>
          </a:bodyPr>
          <a:lstStyle>
            <a:lvl1pPr algn="r" defTabSz="924875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3212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1" tIns="46211" rIns="92421" bIns="462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1" tIns="46211" rIns="92421" bIns="46211" numCol="1" anchor="b" anchorCtr="0" compatLnSpc="1">
            <a:prstTxWarp prst="textNoShape">
              <a:avLst/>
            </a:prstTxWarp>
          </a:bodyPr>
          <a:lstStyle>
            <a:lvl1pPr defTabSz="924875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79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1" tIns="46211" rIns="92421" bIns="46211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/>
            </a:lvl1pPr>
          </a:lstStyle>
          <a:p>
            <a:pPr>
              <a:defRPr/>
            </a:pPr>
            <a:fld id="{D525DAC7-42CB-CD4F-B305-CDEAF14C2D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4013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481" y="-128016"/>
            <a:ext cx="10062914" cy="7114032"/>
          </a:xfrm>
          <a:prstGeom prst="rect">
            <a:avLst/>
          </a:prstGeom>
        </p:spPr>
      </p:pic>
      <p:sp>
        <p:nvSpPr>
          <p:cNvPr id="1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57528" y="4029037"/>
            <a:ext cx="8356468" cy="7395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100200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charset="0"/>
              <a:buNone/>
              <a:tabLst/>
              <a:defRPr sz="1800" b="1" spc="0" baseline="0">
                <a:solidFill>
                  <a:srgbClr val="FFFFFF"/>
                </a:solidFill>
                <a:latin typeface="+mn-lt"/>
                <a:cs typeface="Arial"/>
              </a:defRPr>
            </a:lvl1pPr>
            <a:lvl2pPr marL="377491" indent="0">
              <a:buNone/>
              <a:defRPr sz="1500">
                <a:latin typeface="Adobe Hebrew"/>
                <a:cs typeface="Adobe Hebrew"/>
              </a:defRPr>
            </a:lvl2pPr>
            <a:lvl3pPr marL="760202" indent="0">
              <a:buNone/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7527" y="5594992"/>
            <a:ext cx="6721885" cy="348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spc="0" baseline="0">
                <a:solidFill>
                  <a:srgbClr val="FFFFFF"/>
                </a:solidFill>
                <a:latin typeface="+mn-lt"/>
                <a:cs typeface="Arial"/>
              </a:defRPr>
            </a:lvl1pPr>
            <a:lvl2pPr>
              <a:defRPr sz="1500">
                <a:latin typeface="Adobe Hebrew"/>
                <a:cs typeface="Adobe Hebrew"/>
              </a:defRPr>
            </a:lvl2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557527" y="4836348"/>
            <a:ext cx="6721885" cy="6773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0" baseline="0">
                <a:solidFill>
                  <a:srgbClr val="FFFFFF"/>
                </a:solidFill>
                <a:latin typeface="+mn-lt"/>
                <a:cs typeface="Arial"/>
              </a:defRPr>
            </a:lvl1pPr>
            <a:lvl2pPr>
              <a:defRPr sz="1500">
                <a:latin typeface="Adobe Hebrew"/>
                <a:cs typeface="Adobe Hebrew"/>
              </a:defRPr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557527" y="6354138"/>
            <a:ext cx="6721885" cy="3137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 spc="0" baseline="0">
                <a:solidFill>
                  <a:srgbClr val="008080"/>
                </a:solidFill>
                <a:latin typeface="+mn-lt"/>
                <a:cs typeface="Arial"/>
              </a:defRPr>
            </a:lvl1pPr>
            <a:lvl2pPr>
              <a:defRPr sz="1500">
                <a:latin typeface="Adobe Hebrew"/>
                <a:cs typeface="Adobe Hebrew"/>
              </a:defRPr>
            </a:lvl2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4833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A2607-A910-DE4C-84AF-D7042F0728C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5834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185739"/>
            <a:ext cx="2228850" cy="5945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85739"/>
            <a:ext cx="6521450" cy="5945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C224-4125-3D4A-B5F7-E3442D19B48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0158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87063-7079-A84A-BE54-170D33447E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522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18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119" indent="0">
              <a:buNone/>
              <a:defRPr sz="1800"/>
            </a:lvl2pPr>
            <a:lvl3pPr marL="914239" indent="0">
              <a:buNone/>
              <a:defRPr sz="1600"/>
            </a:lvl3pPr>
            <a:lvl4pPr marL="1371358" indent="0">
              <a:buNone/>
              <a:defRPr sz="1400"/>
            </a:lvl4pPr>
            <a:lvl5pPr marL="1828477" indent="0">
              <a:buNone/>
              <a:defRPr sz="1400"/>
            </a:lvl5pPr>
            <a:lvl6pPr marL="2285596" indent="0">
              <a:buNone/>
              <a:defRPr sz="1400"/>
            </a:lvl6pPr>
            <a:lvl7pPr marL="2742716" indent="0">
              <a:buNone/>
              <a:defRPr sz="1400"/>
            </a:lvl7pPr>
            <a:lvl8pPr marL="3199835" indent="0">
              <a:buNone/>
              <a:defRPr sz="1400"/>
            </a:lvl8pPr>
            <a:lvl9pPr marL="3656954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90D8-A3AD-D64D-A93D-7972EFF31D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2254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397002"/>
            <a:ext cx="4375150" cy="47339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 b="0"/>
            </a:lvl4pPr>
            <a:lvl5pPr>
              <a:defRPr sz="12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397002"/>
            <a:ext cx="4375150" cy="4733925"/>
          </a:xfr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0563" indent="-34607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5838" indent="-2921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9051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7025" indent="-3143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F4E57-EBAA-5440-BE8D-A5FCB8E21BA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186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0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D3447-CCEC-244F-A93E-51FDF952BA3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2151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8F668-C657-B34D-9FD9-A50672C6C47C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64287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7EF19-63BE-7F4B-B437-207F184B798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9529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1123950"/>
            <a:ext cx="5537729" cy="50022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66FD7-F6A5-9E4C-A356-7D64F09D2F2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9921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Чтобы добавить рисунок, перетащите его на заполнитель или щелкните значок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F611-11B2-A149-BB42-73F75CE6334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8248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700"/>
            <a:ext cx="9906000" cy="604300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-76200"/>
            <a:ext cx="9174163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dirty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397000"/>
            <a:ext cx="891540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12701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0513" y="6503988"/>
            <a:ext cx="53498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008080"/>
                </a:solidFill>
              </a:defRPr>
            </a:lvl1pPr>
          </a:lstStyle>
          <a:p>
            <a:pPr>
              <a:defRPr/>
            </a:pPr>
            <a:fld id="{A73BE31E-C5C6-ED4F-A653-1E261160CB2D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0077450" y="109538"/>
            <a:ext cx="663575" cy="582612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0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128</a:t>
            </a: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0077450" y="1274763"/>
            <a:ext cx="663575" cy="584200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208</a:t>
            </a: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0077450" y="692150"/>
            <a:ext cx="663575" cy="58261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153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204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0</a:t>
            </a: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0077450" y="4508500"/>
            <a:ext cx="663575" cy="582613"/>
          </a:xfrm>
          <a:prstGeom prst="rect">
            <a:avLst/>
          </a:prstGeom>
          <a:solidFill>
            <a:srgbClr val="E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+mj-lt"/>
              </a:rPr>
              <a:t>229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+mj-lt"/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+mj-lt"/>
              </a:rPr>
              <a:t>242</a:t>
            </a:r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10077450" y="2182813"/>
            <a:ext cx="663575" cy="584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+mj-lt"/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+mj-lt"/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+mj-lt"/>
              </a:rPr>
              <a:t>242</a:t>
            </a:r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10077450" y="2760663"/>
            <a:ext cx="663575" cy="582612"/>
          </a:xfrm>
          <a:prstGeom prst="rect">
            <a:avLst/>
          </a:prstGeom>
          <a:solidFill>
            <a:srgbClr val="B2D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178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210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216</a:t>
            </a:r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10077450" y="3343275"/>
            <a:ext cx="663575" cy="58261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+mj-lt"/>
              </a:rPr>
              <a:t>255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+mj-lt"/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chemeClr val="tx1"/>
                </a:solidFill>
                <a:latin typeface="+mj-lt"/>
              </a:rPr>
              <a:t>0</a:t>
            </a:r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10077450" y="3925888"/>
            <a:ext cx="663575" cy="58261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0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0</a:t>
            </a:r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10077450" y="5091113"/>
            <a:ext cx="663575" cy="58420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128</a:t>
            </a: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0077450" y="5675313"/>
            <a:ext cx="663575" cy="584200"/>
          </a:xfrm>
          <a:prstGeom prst="rect">
            <a:avLst/>
          </a:prstGeom>
          <a:solidFill>
            <a:srgbClr val="F58A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245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138</a:t>
            </a:r>
          </a:p>
          <a:p>
            <a:pPr algn="ctr" eaLnBrk="1" hangingPunct="1">
              <a:defRPr/>
            </a:pPr>
            <a:r>
              <a:rPr lang="ru-RU" sz="1100" dirty="0">
                <a:latin typeface="+mj-lt"/>
              </a:rPr>
              <a:t>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5pPr>
      <a:lvl6pPr marL="457119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6pPr>
      <a:lvl7pPr marL="914239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7pPr>
      <a:lvl8pPr marL="1371358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8pPr>
      <a:lvl9pPr marL="1828477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90563" indent="-3460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600">
          <a:solidFill>
            <a:schemeClr val="tx1"/>
          </a:solidFill>
          <a:latin typeface="+mn-lt"/>
        </a:defRPr>
      </a:lvl2pPr>
      <a:lvl3pPr marL="985838" indent="-2921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500">
          <a:solidFill>
            <a:schemeClr val="tx1"/>
          </a:solidFill>
          <a:latin typeface="+mn-lt"/>
        </a:defRPr>
      </a:lvl3pPr>
      <a:lvl4pPr marL="1279525" indent="-2905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1200">
          <a:solidFill>
            <a:schemeClr val="tx1"/>
          </a:solidFill>
          <a:latin typeface="+mn-lt"/>
        </a:defRPr>
      </a:lvl4pPr>
      <a:lvl5pPr marL="1597025" indent="-31432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charset="2"/>
        <a:buChar char="§"/>
        <a:defRPr sz="1200">
          <a:solidFill>
            <a:schemeClr val="tx1"/>
          </a:solidFill>
          <a:latin typeface="+mn-lt"/>
        </a:defRPr>
      </a:lvl5pPr>
      <a:lvl6pPr marL="2055450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512570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2969689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426808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>
          <a:xfrm>
            <a:off x="3740096" y="1941248"/>
            <a:ext cx="5127680" cy="1221052"/>
          </a:xfrm>
        </p:spPr>
        <p:txBody>
          <a:bodyPr>
            <a:noAutofit/>
          </a:bodyPr>
          <a:lstStyle/>
          <a:p>
            <a:pPr defTabSz="1001713"/>
            <a:r>
              <a:rPr lang="ru-RU" altLang="ru-RU" sz="2000" b="0" dirty="0" smtClean="0">
                <a:solidFill>
                  <a:srgbClr val="008080"/>
                </a:solidFill>
                <a:ea typeface="Arial" charset="0"/>
                <a:cs typeface="Arial" charset="0"/>
              </a:rPr>
              <a:t>Развитие </a:t>
            </a:r>
            <a:r>
              <a:rPr lang="ru-RU" altLang="ru-RU" sz="2000" b="0" dirty="0" smtClean="0">
                <a:solidFill>
                  <a:srgbClr val="008080"/>
                </a:solidFill>
                <a:ea typeface="Arial" charset="0"/>
                <a:cs typeface="Arial" charset="0"/>
              </a:rPr>
              <a:t>системы антимонопольного комплаенса (АМК 2.0) в 2018 </a:t>
            </a:r>
            <a:r>
              <a:rPr lang="ru-RU" altLang="ru-RU" sz="2000" b="0" dirty="0" smtClean="0">
                <a:solidFill>
                  <a:srgbClr val="008080"/>
                </a:solidFill>
                <a:ea typeface="Arial" charset="0"/>
                <a:cs typeface="Arial" charset="0"/>
              </a:rPr>
              <a:t>и перспективы </a:t>
            </a:r>
            <a:r>
              <a:rPr lang="ru-RU" altLang="ru-RU" sz="2000" b="0" dirty="0" smtClean="0">
                <a:solidFill>
                  <a:srgbClr val="008080"/>
                </a:solidFill>
                <a:ea typeface="Arial" charset="0"/>
                <a:cs typeface="Arial" charset="0"/>
              </a:rPr>
              <a:t>на </a:t>
            </a:r>
            <a:r>
              <a:rPr lang="ru-RU" altLang="ru-RU" sz="2000" b="0" dirty="0" smtClean="0">
                <a:solidFill>
                  <a:srgbClr val="008080"/>
                </a:solidFill>
                <a:ea typeface="Arial" charset="0"/>
                <a:cs typeface="Arial" charset="0"/>
              </a:rPr>
              <a:t>2019 год</a:t>
            </a:r>
          </a:p>
          <a:p>
            <a:pPr defTabSz="1001713"/>
            <a:endParaRPr lang="ru-RU" altLang="ru-RU" sz="2000" b="0" dirty="0">
              <a:solidFill>
                <a:srgbClr val="008080"/>
              </a:solidFill>
              <a:ea typeface="Arial" charset="0"/>
              <a:cs typeface="Arial" charset="0"/>
            </a:endParaRPr>
          </a:p>
          <a:p>
            <a:pPr defTabSz="1001713"/>
            <a:endParaRPr lang="ru-RU" altLang="ru-RU" sz="2000" b="0" dirty="0">
              <a:solidFill>
                <a:schemeClr val="accent1"/>
              </a:solidFill>
              <a:ea typeface="Arial" charset="0"/>
              <a:cs typeface="Arial" charset="0"/>
            </a:endParaRPr>
          </a:p>
          <a:p>
            <a:r>
              <a:rPr lang="ru-RU" sz="1400" dirty="0" smtClean="0">
                <a:solidFill>
                  <a:srgbClr val="008080"/>
                </a:solidFill>
              </a:rPr>
              <a:t>Горшкова Екатерина</a:t>
            </a:r>
            <a:endParaRPr lang="ru-RU" sz="1400" dirty="0">
              <a:solidFill>
                <a:srgbClr val="008080"/>
              </a:solidFill>
            </a:endParaRPr>
          </a:p>
          <a:p>
            <a:r>
              <a:rPr lang="ru-RU" sz="1400" dirty="0" smtClean="0">
                <a:solidFill>
                  <a:srgbClr val="008080"/>
                </a:solidFill>
              </a:rPr>
              <a:t>Руководитель направления, </a:t>
            </a:r>
            <a:r>
              <a:rPr lang="ru-RU" sz="1400" dirty="0">
                <a:solidFill>
                  <a:srgbClr val="008080"/>
                </a:solidFill>
              </a:rPr>
              <a:t>Юридическая поддержка</a:t>
            </a:r>
          </a:p>
          <a:p>
            <a:r>
              <a:rPr lang="ru-RU" sz="1400" dirty="0">
                <a:solidFill>
                  <a:srgbClr val="008080"/>
                </a:solidFill>
              </a:rPr>
              <a:t>ООО «Сибур</a:t>
            </a:r>
            <a:r>
              <a:rPr lang="ru-RU" sz="1400" dirty="0" smtClean="0">
                <a:solidFill>
                  <a:srgbClr val="008080"/>
                </a:solidFill>
              </a:rPr>
              <a:t>»</a:t>
            </a:r>
          </a:p>
          <a:p>
            <a:endParaRPr lang="ru-RU" sz="1400" dirty="0" smtClean="0">
              <a:solidFill>
                <a:srgbClr val="008080"/>
              </a:solidFill>
            </a:endParaRP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Конференция </a:t>
            </a: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Новый этап развития антимонопольного комплаенса в России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»,  28.08.2018</a:t>
            </a:r>
            <a:endParaRPr lang="ru-RU" sz="1400" dirty="0">
              <a:solidFill>
                <a:srgbClr val="00808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>
          <a:xfrm>
            <a:off x="3714750" y="5970143"/>
            <a:ext cx="1571625" cy="346075"/>
          </a:xfrm>
        </p:spPr>
        <p:txBody>
          <a:bodyPr/>
          <a:lstStyle/>
          <a:p>
            <a:r>
              <a:rPr lang="ru-RU" altLang="ru-RU" dirty="0">
                <a:ea typeface="Arial" charset="0"/>
                <a:cs typeface="Arial" charset="0"/>
              </a:rPr>
              <a:t>ООО </a:t>
            </a:r>
            <a:r>
              <a:rPr lang="fr-FR" altLang="ru-RU" dirty="0">
                <a:ea typeface="Arial" charset="0"/>
                <a:cs typeface="Arial" charset="0"/>
              </a:rPr>
              <a:t>«</a:t>
            </a:r>
            <a:r>
              <a:rPr lang="ru-RU" altLang="ru-RU" dirty="0">
                <a:ea typeface="Arial" charset="0"/>
                <a:cs typeface="Arial" charset="0"/>
              </a:rPr>
              <a:t>СИБУР</a:t>
            </a:r>
            <a:r>
              <a:rPr lang="ru-RU" altLang="ru-RU" dirty="0" smtClean="0">
                <a:ea typeface="Arial" charset="0"/>
                <a:cs typeface="Arial" charset="0"/>
              </a:rPr>
              <a:t>»</a:t>
            </a:r>
          </a:p>
          <a:p>
            <a:pPr algn="ctr"/>
            <a:r>
              <a:rPr lang="ru-RU" altLang="ru-RU" dirty="0" smtClean="0">
                <a:ea typeface="Arial" charset="0"/>
                <a:cs typeface="Arial" charset="0"/>
              </a:rPr>
              <a:t>2018 г.</a:t>
            </a:r>
            <a:endParaRPr lang="ru-RU" altLang="ru-RU" dirty="0"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ХАРАКТЕРИСТИКА </a:t>
            </a:r>
            <a:r>
              <a:rPr lang="ru-RU" dirty="0" smtClean="0"/>
              <a:t>ДЕЙСТВУЮЩЕЙ </a:t>
            </a:r>
            <a:r>
              <a:rPr lang="en-US" dirty="0" smtClean="0"/>
              <a:t>vs.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МОДЕРНИЗИРУЕМОЙ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СИСТЕМЫ </a:t>
            </a:r>
            <a:r>
              <a:rPr lang="ru-RU" dirty="0" smtClean="0"/>
              <a:t>«</a:t>
            </a:r>
            <a:r>
              <a:rPr lang="ru-RU" dirty="0" smtClean="0"/>
              <a:t>АМК»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9179045" y="6392551"/>
            <a:ext cx="471821" cy="311150"/>
          </a:xfrm>
          <a:prstGeom prst="rect">
            <a:avLst/>
          </a:prstGeom>
        </p:spPr>
        <p:txBody>
          <a:bodyPr/>
          <a:lstStyle/>
          <a:p>
            <a:fld id="{CDBD563E-B0D3-447F-AFD2-910202E21ABB}" type="slidenum">
              <a:rPr lang="ru-RU" sz="1200" b="0">
                <a:solidFill>
                  <a:srgbClr val="008080"/>
                </a:solidFill>
              </a:rPr>
              <a:pPr/>
              <a:t>2</a:t>
            </a:fld>
            <a:endParaRPr lang="ru-RU" sz="1200" b="0" dirty="0">
              <a:solidFill>
                <a:srgbClr val="00808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" y="771764"/>
            <a:ext cx="8362950" cy="53605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14362" y="510154"/>
            <a:ext cx="8820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0" dirty="0" smtClean="0">
                <a:solidFill>
                  <a:srgbClr val="008080"/>
                </a:solidFill>
              </a:rPr>
              <a:t>В настоящее время предупреждение антимонопольных нарушений в рамках функционирующей в </a:t>
            </a:r>
            <a:r>
              <a:rPr lang="ru-RU" sz="1400" b="0" dirty="0" smtClean="0">
                <a:solidFill>
                  <a:srgbClr val="008080"/>
                </a:solidFill>
              </a:rPr>
              <a:t>группе Компании  </a:t>
            </a:r>
            <a:r>
              <a:rPr lang="ru-RU" sz="1400" b="0" dirty="0" smtClean="0">
                <a:solidFill>
                  <a:srgbClr val="008080"/>
                </a:solidFill>
              </a:rPr>
              <a:t>системы АМК осуществляется посредством норм / институтов:</a:t>
            </a:r>
            <a:endParaRPr lang="ru-RU" sz="1400" b="0" dirty="0">
              <a:solidFill>
                <a:srgbClr val="00808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682" y="1955199"/>
            <a:ext cx="1804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8080"/>
                </a:solidFill>
              </a:rPr>
              <a:t>Торговые (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продуктовые</a:t>
            </a:r>
            <a:r>
              <a:rPr lang="ru-RU" sz="1200" dirty="0" smtClean="0">
                <a:solidFill>
                  <a:srgbClr val="008080"/>
                </a:solidFill>
              </a:rPr>
              <a:t>) политики</a:t>
            </a:r>
            <a:endParaRPr lang="ru-RU" sz="1200" dirty="0">
              <a:solidFill>
                <a:srgbClr val="00808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251" y="3431512"/>
            <a:ext cx="1804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8080"/>
                </a:solidFill>
              </a:rPr>
              <a:t>Кодекс корпоративной этики</a:t>
            </a:r>
            <a:endParaRPr lang="ru-RU" sz="1200" dirty="0">
              <a:solidFill>
                <a:srgbClr val="00808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52775" y="3825476"/>
            <a:ext cx="1804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8080"/>
                </a:solidFill>
              </a:rPr>
              <a:t>СТП по антимонопольной работе</a:t>
            </a:r>
            <a:endParaRPr lang="ru-RU" sz="1200" dirty="0">
              <a:solidFill>
                <a:srgbClr val="00808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4078" y="1143481"/>
            <a:ext cx="2185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8080"/>
                </a:solidFill>
              </a:rPr>
              <a:t>Обучение </a:t>
            </a:r>
          </a:p>
          <a:p>
            <a:pPr algn="ctr"/>
            <a:r>
              <a:rPr lang="ru-RU" sz="1200" dirty="0" smtClean="0">
                <a:solidFill>
                  <a:srgbClr val="008080"/>
                </a:solidFill>
              </a:rPr>
              <a:t>(</a:t>
            </a:r>
            <a:r>
              <a:rPr lang="ru-RU" sz="1200" dirty="0" smtClean="0">
                <a:solidFill>
                  <a:schemeClr val="accent1"/>
                </a:solidFill>
              </a:rPr>
              <a:t>онлайн,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видео,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ЮП-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talks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, тестирование</a:t>
            </a:r>
            <a:r>
              <a:rPr lang="ru-RU" sz="1200" dirty="0" smtClean="0">
                <a:solidFill>
                  <a:srgbClr val="008080"/>
                </a:solidFill>
              </a:rPr>
              <a:t>)</a:t>
            </a:r>
            <a:endParaRPr lang="ru-RU" sz="1200" dirty="0">
              <a:solidFill>
                <a:srgbClr val="00808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70009" y="2786196"/>
            <a:ext cx="1804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8080"/>
                </a:solidFill>
              </a:rPr>
              <a:t>Сопровождение проектов и нестандартных </a:t>
            </a:r>
            <a:r>
              <a:rPr lang="ru-RU" sz="1200" dirty="0" smtClean="0">
                <a:solidFill>
                  <a:srgbClr val="008080"/>
                </a:solidFill>
              </a:rPr>
              <a:t>сделок (вопросов)</a:t>
            </a:r>
            <a:endParaRPr lang="ru-RU" sz="1200" dirty="0">
              <a:solidFill>
                <a:srgbClr val="00808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5150" y="5219611"/>
            <a:ext cx="1804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8080"/>
                </a:solidFill>
              </a:rPr>
              <a:t>Должностные инструкции</a:t>
            </a:r>
            <a:endParaRPr lang="ru-RU" sz="1200" dirty="0">
              <a:solidFill>
                <a:srgbClr val="00808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62851" y="3871643"/>
            <a:ext cx="1804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8080"/>
                </a:solidFill>
              </a:rPr>
              <a:t>Обратная связь</a:t>
            </a:r>
            <a:endParaRPr lang="ru-RU" sz="1200" dirty="0">
              <a:solidFill>
                <a:srgbClr val="00808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1656" y="2001366"/>
            <a:ext cx="2185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/>
                </a:solidFill>
              </a:rPr>
              <a:t>Аудит</a:t>
            </a:r>
          </a:p>
          <a:p>
            <a:pPr algn="ctr"/>
            <a:r>
              <a:rPr lang="ru-RU" sz="1200" dirty="0">
                <a:solidFill>
                  <a:srgbClr val="008080"/>
                </a:solidFill>
              </a:rPr>
              <a:t>Анализ запросов ФАС;</a:t>
            </a:r>
          </a:p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чек-листы/анализ рынка;</a:t>
            </a:r>
          </a:p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матрица рисков;</a:t>
            </a:r>
          </a:p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 (регулярно)</a:t>
            </a:r>
            <a:endParaRPr lang="ru-RU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5195" y="4388614"/>
            <a:ext cx="1804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8080"/>
                </a:solidFill>
              </a:rPr>
              <a:t>Биржевые торги</a:t>
            </a:r>
          </a:p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(участие в формировании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биржевых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индексов)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07509" y="4339915"/>
            <a:ext cx="2238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Схематичное отображение процессов</a:t>
            </a:r>
            <a:endParaRPr lang="ru-RU" sz="12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40943" y="1142593"/>
            <a:ext cx="1804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Участие в работе общественных организациях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67689" y="1375200"/>
            <a:ext cx="1804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«Охват трансграничных рынков» (ЕЭК)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07509" y="5219611"/>
            <a:ext cx="3089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Повышение операционной эффективности за счет автоматизации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отдельных «шагов»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5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406" y="2359027"/>
            <a:ext cx="8420100" cy="1362075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2D90D8-A3AD-D64D-A93D-7972EFF31DEB}" type="slidenum">
              <a:rPr lang="ru-RU" altLang="en-US" smtClean="0"/>
              <a:pPr>
                <a:defRPr/>
              </a:pPr>
              <a:t>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0535770"/>
      </p:ext>
    </p:extLst>
  </p:cSld>
  <p:clrMapOvr>
    <a:masterClrMapping/>
  </p:clrMapOvr>
</p:sld>
</file>

<file path=ppt/theme/theme1.xml><?xml version="1.0" encoding="utf-8"?>
<a:theme xmlns:a="http://schemas.openxmlformats.org/drawingml/2006/main" name="Сеть">
  <a:themeElements>
    <a:clrScheme name="">
      <a:dk1>
        <a:srgbClr val="000000"/>
      </a:dk1>
      <a:lt1>
        <a:srgbClr val="FFFFFF"/>
      </a:lt1>
      <a:dk2>
        <a:srgbClr val="080808"/>
      </a:dk2>
      <a:lt2>
        <a:srgbClr val="808080"/>
      </a:lt2>
      <a:accent1>
        <a:srgbClr val="008080"/>
      </a:accent1>
      <a:accent2>
        <a:srgbClr val="B2B2B2"/>
      </a:accent2>
      <a:accent3>
        <a:srgbClr val="FFFFFF"/>
      </a:accent3>
      <a:accent4>
        <a:srgbClr val="000000"/>
      </a:accent4>
      <a:accent5>
        <a:srgbClr val="AAC0C0"/>
      </a:accent5>
      <a:accent6>
        <a:srgbClr val="A1A1A1"/>
      </a:accent6>
      <a:hlink>
        <a:srgbClr val="777777"/>
      </a:hlink>
      <a:folHlink>
        <a:srgbClr val="F8F8F8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4000" dirty="0" smtClean="0">
            <a:latin typeface="Calibri" panose="020F0502020204030204" pitchFamily="34" charset="0"/>
            <a:cs typeface="Angsana New" panose="02020603050405020304" pitchFamily="18" charset="-34"/>
          </a:defRPr>
        </a:defPPr>
      </a:lstStyle>
    </a:tx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1">
        <a:dk1>
          <a:srgbClr val="000000"/>
        </a:dk1>
        <a:lt1>
          <a:srgbClr val="FFFFFF"/>
        </a:lt1>
        <a:dk2>
          <a:srgbClr val="008080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2">
        <a:dk1>
          <a:srgbClr val="000000"/>
        </a:dk1>
        <a:lt1>
          <a:srgbClr val="FFFFFF"/>
        </a:lt1>
        <a:dk2>
          <a:srgbClr val="4D4D4D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3">
        <a:dk1>
          <a:srgbClr val="000000"/>
        </a:dk1>
        <a:lt1>
          <a:srgbClr val="FFFFFF"/>
        </a:lt1>
        <a:dk2>
          <a:srgbClr val="1C1C1C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4">
        <a:dk1>
          <a:srgbClr val="000000"/>
        </a:dk1>
        <a:lt1>
          <a:srgbClr val="FFFFFF"/>
        </a:lt1>
        <a:dk2>
          <a:srgbClr val="1C1C1C"/>
        </a:dk2>
        <a:lt2>
          <a:srgbClr val="808080"/>
        </a:lt2>
        <a:accent1>
          <a:srgbClr val="00808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E78A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5">
        <a:dk1>
          <a:srgbClr val="000000"/>
        </a:dk1>
        <a:lt1>
          <a:srgbClr val="FFFFFF"/>
        </a:lt1>
        <a:dk2>
          <a:srgbClr val="008080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6">
        <a:dk1>
          <a:srgbClr val="000000"/>
        </a:dk1>
        <a:lt1>
          <a:srgbClr val="FFFFFF"/>
        </a:lt1>
        <a:dk2>
          <a:srgbClr val="080808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1+" id="{F7BBB245-C9BC-BA43-80AB-C21372824DAE}" vid="{6FBB5A1C-A9B2-3C43-B7D7-CBD79BB86CE0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56657</TotalTime>
  <Words>163</Words>
  <Application>Microsoft Office PowerPoint</Application>
  <PresentationFormat>Лист A4 (210x297 мм)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Сеть</vt:lpstr>
      <vt:lpstr>Презентация PowerPoint</vt:lpstr>
      <vt:lpstr>ХАРАКТЕРИСТИКА ДЕЙСТВУЮЩЕЙ vs. МОДЕРНИЗИРУЕМОЙ СИСТЕМЫ «АМК»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Горшкова Екатерина Александровна</cp:lastModifiedBy>
  <cp:revision>382</cp:revision>
  <cp:lastPrinted>2017-11-16T18:04:44Z</cp:lastPrinted>
  <dcterms:created xsi:type="dcterms:W3CDTF">2015-11-30T06:15:59Z</dcterms:created>
  <dcterms:modified xsi:type="dcterms:W3CDTF">2018-08-28T07:01:04Z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