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97" r:id="rId2"/>
  </p:sldMasterIdLst>
  <p:notesMasterIdLst>
    <p:notesMasterId r:id="rId14"/>
  </p:notesMasterIdLst>
  <p:sldIdLst>
    <p:sldId id="313" r:id="rId3"/>
    <p:sldId id="307" r:id="rId4"/>
    <p:sldId id="308" r:id="rId5"/>
    <p:sldId id="305" r:id="rId6"/>
    <p:sldId id="286" r:id="rId7"/>
    <p:sldId id="301" r:id="rId8"/>
    <p:sldId id="303" r:id="rId9"/>
    <p:sldId id="309" r:id="rId10"/>
    <p:sldId id="310" r:id="rId11"/>
    <p:sldId id="311" r:id="rId12"/>
    <p:sldId id="312" r:id="rId1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66FF33"/>
    <a:srgbClr val="FFFFCC"/>
    <a:srgbClr val="0066CC"/>
    <a:srgbClr val="CCFFFF"/>
    <a:srgbClr val="CCFFCC"/>
    <a:srgbClr val="66FF99"/>
    <a:srgbClr val="66FF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730" autoAdjust="0"/>
  </p:normalViewPr>
  <p:slideViewPr>
    <p:cSldViewPr>
      <p:cViewPr>
        <p:scale>
          <a:sx n="120" d="100"/>
          <a:sy n="120" d="100"/>
        </p:scale>
        <p:origin x="-137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4B6ABD-50B4-4BC3-993D-BD2003A43CBF}" type="doc">
      <dgm:prSet loTypeId="urn:microsoft.com/office/officeart/2005/8/layout/vList5" loCatId="list" qsTypeId="urn:microsoft.com/office/officeart/2005/8/quickstyle/3d4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3717D5B9-CA13-4FD2-A285-A171824CC1B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/>
            <a:t>Цели системы рассмотрения жалоб</a:t>
          </a:r>
          <a:endParaRPr lang="ru-RU" sz="1600" dirty="0"/>
        </a:p>
      </dgm:t>
    </dgm:pt>
    <dgm:pt modelId="{D9181A85-86A9-43BF-8459-1ADC235A7E01}" type="parTrans" cxnId="{DCCD6EEC-A105-426A-8ED7-F5DD8D51B0F1}">
      <dgm:prSet/>
      <dgm:spPr/>
      <dgm:t>
        <a:bodyPr/>
        <a:lstStyle/>
        <a:p>
          <a:endParaRPr lang="ru-RU"/>
        </a:p>
      </dgm:t>
    </dgm:pt>
    <dgm:pt modelId="{A38A4813-9E36-427E-AF9A-B88F8237CB60}" type="sibTrans" cxnId="{DCCD6EEC-A105-426A-8ED7-F5DD8D51B0F1}">
      <dgm:prSet/>
      <dgm:spPr/>
      <dgm:t>
        <a:bodyPr/>
        <a:lstStyle/>
        <a:p>
          <a:endParaRPr lang="ru-RU"/>
        </a:p>
      </dgm:t>
    </dgm:pt>
    <dgm:pt modelId="{3A4BE64C-10E1-4F33-996C-F05511B18946}">
      <dgm:prSet phldrT="[Текст]"/>
      <dgm:spPr/>
      <dgm:t>
        <a:bodyPr/>
        <a:lstStyle/>
        <a:p>
          <a:r>
            <a:rPr lang="ru-RU" dirty="0" smtClean="0"/>
            <a:t>Выявление нарушений при проведении процедур закупок</a:t>
          </a:r>
          <a:endParaRPr lang="ru-RU" dirty="0"/>
        </a:p>
      </dgm:t>
    </dgm:pt>
    <dgm:pt modelId="{F81B9DB6-9B26-40B6-B89F-79233B2DE69D}" type="parTrans" cxnId="{405EB1F8-D5D5-4585-AFFA-29A9B98D08BF}">
      <dgm:prSet/>
      <dgm:spPr/>
      <dgm:t>
        <a:bodyPr/>
        <a:lstStyle/>
        <a:p>
          <a:endParaRPr lang="ru-RU"/>
        </a:p>
      </dgm:t>
    </dgm:pt>
    <dgm:pt modelId="{B6946B6A-450E-4620-B2A7-6E606DB2ED33}" type="sibTrans" cxnId="{405EB1F8-D5D5-4585-AFFA-29A9B98D08BF}">
      <dgm:prSet/>
      <dgm:spPr/>
      <dgm:t>
        <a:bodyPr/>
        <a:lstStyle/>
        <a:p>
          <a:endParaRPr lang="ru-RU"/>
        </a:p>
      </dgm:t>
    </dgm:pt>
    <dgm:pt modelId="{CD55287C-4EC7-4EEE-992B-A75B1EB3D541}">
      <dgm:prSet phldrT="[Текст]"/>
      <dgm:spPr/>
      <dgm:t>
        <a:bodyPr/>
        <a:lstStyle/>
        <a:p>
          <a:r>
            <a:rPr lang="ru-RU" dirty="0" smtClean="0"/>
            <a:t>Профилактика нарушений и совершенствование нормативного регулирования закупок</a:t>
          </a:r>
          <a:endParaRPr lang="ru-RU" dirty="0"/>
        </a:p>
      </dgm:t>
    </dgm:pt>
    <dgm:pt modelId="{BA0B4804-3AB4-4C0C-A292-11FC761B2191}" type="parTrans" cxnId="{A93EF3DE-AF87-4630-B799-C347E8044242}">
      <dgm:prSet/>
      <dgm:spPr/>
      <dgm:t>
        <a:bodyPr/>
        <a:lstStyle/>
        <a:p>
          <a:endParaRPr lang="ru-RU"/>
        </a:p>
      </dgm:t>
    </dgm:pt>
    <dgm:pt modelId="{FEC6B5C8-2F66-4862-A581-07CE779A8328}" type="sibTrans" cxnId="{A93EF3DE-AF87-4630-B799-C347E8044242}">
      <dgm:prSet/>
      <dgm:spPr/>
      <dgm:t>
        <a:bodyPr/>
        <a:lstStyle/>
        <a:p>
          <a:endParaRPr lang="ru-RU"/>
        </a:p>
      </dgm:t>
    </dgm:pt>
    <dgm:pt modelId="{CD52B361-6CDA-4505-929D-E9715A03BE1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/>
            <a:t>Принципы работы арбитражных комитетов</a:t>
          </a:r>
          <a:endParaRPr lang="ru-RU" sz="1600" dirty="0"/>
        </a:p>
      </dgm:t>
    </dgm:pt>
    <dgm:pt modelId="{9B51162B-8729-4208-A1FC-8BDE494B0AEF}" type="parTrans" cxnId="{524FC89B-56DA-43F1-8F5A-729EC54CEACD}">
      <dgm:prSet/>
      <dgm:spPr/>
      <dgm:t>
        <a:bodyPr/>
        <a:lstStyle/>
        <a:p>
          <a:endParaRPr lang="ru-RU"/>
        </a:p>
      </dgm:t>
    </dgm:pt>
    <dgm:pt modelId="{288E3626-990C-47C8-B6D2-A625667CEB37}" type="sibTrans" cxnId="{524FC89B-56DA-43F1-8F5A-729EC54CEACD}">
      <dgm:prSet/>
      <dgm:spPr/>
      <dgm:t>
        <a:bodyPr/>
        <a:lstStyle/>
        <a:p>
          <a:endParaRPr lang="ru-RU"/>
        </a:p>
      </dgm:t>
    </dgm:pt>
    <dgm:pt modelId="{68596B4C-9D28-45A6-9D42-466A27A10452}">
      <dgm:prSet phldrT="[Текст]"/>
      <dgm:spPr/>
      <dgm:t>
        <a:bodyPr/>
        <a:lstStyle/>
        <a:p>
          <a:r>
            <a:rPr lang="ru-RU" dirty="0" smtClean="0"/>
            <a:t>Оперативность (жалобы рассматриваются в течение 8 дней)</a:t>
          </a:r>
          <a:endParaRPr lang="ru-RU" dirty="0"/>
        </a:p>
      </dgm:t>
    </dgm:pt>
    <dgm:pt modelId="{41191183-43A3-40D3-B55B-734897253927}" type="parTrans" cxnId="{2C1009CA-6E8E-4600-BEF0-1AA94FDB38B3}">
      <dgm:prSet/>
      <dgm:spPr/>
      <dgm:t>
        <a:bodyPr/>
        <a:lstStyle/>
        <a:p>
          <a:endParaRPr lang="ru-RU"/>
        </a:p>
      </dgm:t>
    </dgm:pt>
    <dgm:pt modelId="{36818492-5346-434D-9FF9-A4E1797DF29C}" type="sibTrans" cxnId="{2C1009CA-6E8E-4600-BEF0-1AA94FDB38B3}">
      <dgm:prSet/>
      <dgm:spPr/>
      <dgm:t>
        <a:bodyPr/>
        <a:lstStyle/>
        <a:p>
          <a:endParaRPr lang="ru-RU"/>
        </a:p>
      </dgm:t>
    </dgm:pt>
    <dgm:pt modelId="{B1025149-F7E8-4D3F-8EF5-65CB0EA37664}">
      <dgm:prSet phldrT="[Текст]"/>
      <dgm:spPr/>
      <dgm:t>
        <a:bodyPr/>
        <a:lstStyle/>
        <a:p>
          <a:r>
            <a:rPr lang="ru-RU" dirty="0" smtClean="0"/>
            <a:t>Открытость и прозрачность</a:t>
          </a:r>
          <a:endParaRPr lang="ru-RU" dirty="0"/>
        </a:p>
      </dgm:t>
    </dgm:pt>
    <dgm:pt modelId="{101F4BD4-0CB2-43F7-8D67-0BD5A3E2F626}" type="parTrans" cxnId="{F5F45B3B-A906-4C37-81A5-96BC91A7F779}">
      <dgm:prSet/>
      <dgm:spPr/>
      <dgm:t>
        <a:bodyPr/>
        <a:lstStyle/>
        <a:p>
          <a:endParaRPr lang="ru-RU"/>
        </a:p>
      </dgm:t>
    </dgm:pt>
    <dgm:pt modelId="{A22EA8F1-F06E-49AA-8744-3E731FBF0BFD}" type="sibTrans" cxnId="{F5F45B3B-A906-4C37-81A5-96BC91A7F779}">
      <dgm:prSet/>
      <dgm:spPr/>
      <dgm:t>
        <a:bodyPr/>
        <a:lstStyle/>
        <a:p>
          <a:endParaRPr lang="ru-RU"/>
        </a:p>
      </dgm:t>
    </dgm:pt>
    <dgm:pt modelId="{7F44FBD9-05CD-43D7-977C-C59BCF663C1A}">
      <dgm:prSet phldrT="[Текст]" custT="1"/>
      <dgm:spPr/>
      <dgm:t>
        <a:bodyPr/>
        <a:lstStyle/>
        <a:p>
          <a:r>
            <a:rPr lang="ru-RU" sz="1600" b="1" dirty="0" smtClean="0"/>
            <a:t>Задачи арбитражных комитетов</a:t>
          </a:r>
          <a:endParaRPr lang="ru-RU" sz="1600" b="1" dirty="0"/>
        </a:p>
      </dgm:t>
    </dgm:pt>
    <dgm:pt modelId="{0923F7CD-9693-4715-8AEE-C4BC7209AB54}" type="parTrans" cxnId="{6EFE4809-6B47-4D22-8569-1C0A0872B37E}">
      <dgm:prSet/>
      <dgm:spPr/>
      <dgm:t>
        <a:bodyPr/>
        <a:lstStyle/>
        <a:p>
          <a:endParaRPr lang="ru-RU"/>
        </a:p>
      </dgm:t>
    </dgm:pt>
    <dgm:pt modelId="{83364FFB-689A-46B3-88D7-CB2BEC1A121E}" type="sibTrans" cxnId="{6EFE4809-6B47-4D22-8569-1C0A0872B37E}">
      <dgm:prSet/>
      <dgm:spPr/>
      <dgm:t>
        <a:bodyPr/>
        <a:lstStyle/>
        <a:p>
          <a:endParaRPr lang="ru-RU"/>
        </a:p>
      </dgm:t>
    </dgm:pt>
    <dgm:pt modelId="{8D8629CD-A39C-43DE-ABB9-81AFBD67541A}">
      <dgm:prSet phldrT="[Текст]"/>
      <dgm:spPr/>
      <dgm:t>
        <a:bodyPr/>
        <a:lstStyle/>
        <a:p>
          <a:r>
            <a:rPr lang="ru-RU" smtClean="0"/>
            <a:t>Выявление и устранение нарушений ЕОСЗ</a:t>
          </a:r>
          <a:endParaRPr lang="ru-RU" dirty="0"/>
        </a:p>
      </dgm:t>
    </dgm:pt>
    <dgm:pt modelId="{A939291B-FCB2-4305-AB83-A06895D819AC}" type="parTrans" cxnId="{6DF7400E-B1FF-4131-995A-4DBD53EF0B55}">
      <dgm:prSet/>
      <dgm:spPr/>
      <dgm:t>
        <a:bodyPr/>
        <a:lstStyle/>
        <a:p>
          <a:endParaRPr lang="ru-RU"/>
        </a:p>
      </dgm:t>
    </dgm:pt>
    <dgm:pt modelId="{62B9B216-F993-4933-85FF-A6F7504B10F7}" type="sibTrans" cxnId="{6DF7400E-B1FF-4131-995A-4DBD53EF0B55}">
      <dgm:prSet/>
      <dgm:spPr/>
      <dgm:t>
        <a:bodyPr/>
        <a:lstStyle/>
        <a:p>
          <a:endParaRPr lang="ru-RU"/>
        </a:p>
      </dgm:t>
    </dgm:pt>
    <dgm:pt modelId="{C9662893-49BE-4E86-885B-2ED861FB4745}">
      <dgm:prSet phldrT="[Текст]"/>
      <dgm:spPr/>
      <dgm:t>
        <a:bodyPr/>
        <a:lstStyle/>
        <a:p>
          <a:r>
            <a:rPr lang="ru-RU" smtClean="0"/>
            <a:t>Восстановление нарушенных прав и интересов участников</a:t>
          </a:r>
          <a:endParaRPr lang="ru-RU" dirty="0"/>
        </a:p>
      </dgm:t>
    </dgm:pt>
    <dgm:pt modelId="{DB90A7CB-B052-4D32-BB12-681A99151A50}" type="parTrans" cxnId="{9DCFEB07-91F7-4385-B133-972AC84D449C}">
      <dgm:prSet/>
      <dgm:spPr/>
      <dgm:t>
        <a:bodyPr/>
        <a:lstStyle/>
        <a:p>
          <a:endParaRPr lang="ru-RU"/>
        </a:p>
      </dgm:t>
    </dgm:pt>
    <dgm:pt modelId="{4D56C6C2-0D96-492F-A780-CB1375554487}" type="sibTrans" cxnId="{9DCFEB07-91F7-4385-B133-972AC84D449C}">
      <dgm:prSet/>
      <dgm:spPr/>
      <dgm:t>
        <a:bodyPr/>
        <a:lstStyle/>
        <a:p>
          <a:endParaRPr lang="ru-RU"/>
        </a:p>
      </dgm:t>
    </dgm:pt>
    <dgm:pt modelId="{C47E9117-B1FC-4E19-A4C6-F94E0D5A8F4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/>
            <a:t>ЦАК и АК дивизионов</a:t>
          </a:r>
          <a:endParaRPr lang="ru-RU" sz="1600" dirty="0"/>
        </a:p>
      </dgm:t>
    </dgm:pt>
    <dgm:pt modelId="{7F44A2B3-743B-43C6-8666-95C977050DF1}" type="parTrans" cxnId="{B8E4534A-2565-427D-AB94-A4D91BD42988}">
      <dgm:prSet/>
      <dgm:spPr/>
      <dgm:t>
        <a:bodyPr/>
        <a:lstStyle/>
        <a:p>
          <a:endParaRPr lang="ru-RU"/>
        </a:p>
      </dgm:t>
    </dgm:pt>
    <dgm:pt modelId="{8121A64F-6AD4-4383-B32A-80B83215843C}" type="sibTrans" cxnId="{B8E4534A-2565-427D-AB94-A4D91BD42988}">
      <dgm:prSet/>
      <dgm:spPr/>
      <dgm:t>
        <a:bodyPr/>
        <a:lstStyle/>
        <a:p>
          <a:endParaRPr lang="ru-RU"/>
        </a:p>
      </dgm:t>
    </dgm:pt>
    <dgm:pt modelId="{D419D78A-E598-4300-A9B6-CBC1F6C5C2D9}">
      <dgm:prSet phldrT="[Текст]"/>
      <dgm:spPr/>
      <dgm:t>
        <a:bodyPr/>
        <a:lstStyle/>
        <a:p>
          <a:r>
            <a:rPr lang="ru-RU" dirty="0" smtClean="0"/>
            <a:t>Предотвращение последствий, к которым могут привести нарушения</a:t>
          </a:r>
          <a:endParaRPr lang="ru-RU" dirty="0"/>
        </a:p>
      </dgm:t>
    </dgm:pt>
    <dgm:pt modelId="{A457C848-55CE-45F4-92D6-BEB6D49A3CD7}" type="parTrans" cxnId="{F897BB12-48FD-4428-8EB3-C122B2BF950D}">
      <dgm:prSet/>
      <dgm:spPr/>
      <dgm:t>
        <a:bodyPr/>
        <a:lstStyle/>
        <a:p>
          <a:endParaRPr lang="ru-RU"/>
        </a:p>
      </dgm:t>
    </dgm:pt>
    <dgm:pt modelId="{D43E91AA-E39A-4C50-8D8A-963062668B8A}" type="sibTrans" cxnId="{F897BB12-48FD-4428-8EB3-C122B2BF950D}">
      <dgm:prSet/>
      <dgm:spPr/>
      <dgm:t>
        <a:bodyPr/>
        <a:lstStyle/>
        <a:p>
          <a:endParaRPr lang="ru-RU"/>
        </a:p>
      </dgm:t>
    </dgm:pt>
    <dgm:pt modelId="{9449911B-3A5B-4703-8D29-4C0FE3BF1451}">
      <dgm:prSet phldrT="[Текст]"/>
      <dgm:spPr/>
      <dgm:t>
        <a:bodyPr/>
        <a:lstStyle/>
        <a:p>
          <a:r>
            <a:rPr lang="ru-RU" smtClean="0"/>
            <a:t>Информирование руководства заказчиков о выявленных нарушениях в целях принятия мер  </a:t>
          </a:r>
          <a:endParaRPr lang="ru-RU" dirty="0"/>
        </a:p>
      </dgm:t>
    </dgm:pt>
    <dgm:pt modelId="{59B773EF-6AEA-41EA-ACCC-B00730E74187}" type="parTrans" cxnId="{3B36CFBC-9B0C-4CFF-B1A8-136FB4E1DDAC}">
      <dgm:prSet/>
      <dgm:spPr/>
      <dgm:t>
        <a:bodyPr/>
        <a:lstStyle/>
        <a:p>
          <a:endParaRPr lang="ru-RU"/>
        </a:p>
      </dgm:t>
    </dgm:pt>
    <dgm:pt modelId="{84EAC5E3-AC2A-4211-B94B-C2D900A3020E}" type="sibTrans" cxnId="{3B36CFBC-9B0C-4CFF-B1A8-136FB4E1DDAC}">
      <dgm:prSet/>
      <dgm:spPr/>
      <dgm:t>
        <a:bodyPr/>
        <a:lstStyle/>
        <a:p>
          <a:endParaRPr lang="ru-RU"/>
        </a:p>
      </dgm:t>
    </dgm:pt>
    <dgm:pt modelId="{30652A97-1FA9-41D1-8B4F-586699BA342A}">
      <dgm:prSet phldrT="[Текст]"/>
      <dgm:spPr/>
      <dgm:t>
        <a:bodyPr/>
        <a:lstStyle/>
        <a:p>
          <a:r>
            <a:rPr lang="ru-RU" dirty="0" smtClean="0"/>
            <a:t>Беспристрастность, независимость</a:t>
          </a:r>
          <a:endParaRPr lang="ru-RU" dirty="0"/>
        </a:p>
      </dgm:t>
    </dgm:pt>
    <dgm:pt modelId="{6A50C359-AA9A-47A5-AF11-63EA248E40F2}" type="parTrans" cxnId="{DE775355-E384-48E8-8E87-08E760298951}">
      <dgm:prSet/>
      <dgm:spPr/>
      <dgm:t>
        <a:bodyPr/>
        <a:lstStyle/>
        <a:p>
          <a:endParaRPr lang="ru-RU"/>
        </a:p>
      </dgm:t>
    </dgm:pt>
    <dgm:pt modelId="{62FBB5F2-CC74-46ED-B79A-EE4C9760DAE8}" type="sibTrans" cxnId="{DE775355-E384-48E8-8E87-08E760298951}">
      <dgm:prSet/>
      <dgm:spPr/>
      <dgm:t>
        <a:bodyPr/>
        <a:lstStyle/>
        <a:p>
          <a:endParaRPr lang="ru-RU"/>
        </a:p>
      </dgm:t>
    </dgm:pt>
    <dgm:pt modelId="{FEE05A9E-4BC9-411B-A45D-D8A5455F2980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Является постоянно действующим органом досудебного рассмотрения споров Госкорпорации «Росатом»  в системе внутреннего контроля Корпорации, использующим механизм контроля заинтересованной стороны</a:t>
          </a:r>
          <a:endParaRPr lang="ru-RU" dirty="0"/>
        </a:p>
      </dgm:t>
    </dgm:pt>
    <dgm:pt modelId="{2A06512F-184C-4262-98AA-1753BEA152BD}" type="parTrans" cxnId="{CD8230CB-229B-4934-B6B1-859E82A7344A}">
      <dgm:prSet/>
      <dgm:spPr/>
      <dgm:t>
        <a:bodyPr/>
        <a:lstStyle/>
        <a:p>
          <a:endParaRPr lang="ru-RU"/>
        </a:p>
      </dgm:t>
    </dgm:pt>
    <dgm:pt modelId="{3F7D99F3-3760-49EE-BE84-2FE91FAF8156}" type="sibTrans" cxnId="{CD8230CB-229B-4934-B6B1-859E82A7344A}">
      <dgm:prSet/>
      <dgm:spPr/>
      <dgm:t>
        <a:bodyPr/>
        <a:lstStyle/>
        <a:p>
          <a:endParaRPr lang="ru-RU"/>
        </a:p>
      </dgm:t>
    </dgm:pt>
    <dgm:pt modelId="{7309D64A-7DCA-4DC7-9C3B-8C6D5C8B7699}">
      <dgm:prSet phldrT="[Текст]"/>
      <dgm:spPr/>
      <dgm:t>
        <a:bodyPr/>
        <a:lstStyle/>
        <a:p>
          <a:r>
            <a:rPr lang="ru-RU" dirty="0" smtClean="0"/>
            <a:t>Обеспечение равноправия сторон</a:t>
          </a:r>
          <a:endParaRPr lang="ru-RU" dirty="0"/>
        </a:p>
      </dgm:t>
    </dgm:pt>
    <dgm:pt modelId="{969B352A-4BC7-49C6-AE33-ACE6979A7C13}" type="parTrans" cxnId="{2E998495-823D-4914-95C6-9A858053E411}">
      <dgm:prSet/>
      <dgm:spPr/>
    </dgm:pt>
    <dgm:pt modelId="{72ED759F-7449-4C53-8CA6-911DBD4AAF86}" type="sibTrans" cxnId="{2E998495-823D-4914-95C6-9A858053E411}">
      <dgm:prSet/>
      <dgm:spPr/>
    </dgm:pt>
    <dgm:pt modelId="{2B4F90F9-4C6C-48CE-A8DD-C53FE41C7573}" type="pres">
      <dgm:prSet presAssocID="{D84B6ABD-50B4-4BC3-993D-BD2003A43CB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F2FAF3-121C-4765-9719-DE7A415B274C}" type="pres">
      <dgm:prSet presAssocID="{C47E9117-B1FC-4E19-A4C6-F94E0D5A8F4D}" presName="linNode" presStyleCnt="0"/>
      <dgm:spPr/>
    </dgm:pt>
    <dgm:pt modelId="{E51A55E9-2BC9-40BD-B620-208D1B8AA8FA}" type="pres">
      <dgm:prSet presAssocID="{C47E9117-B1FC-4E19-A4C6-F94E0D5A8F4D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D9E9D7-1C15-4144-BB78-64BF7FFD0C27}" type="pres">
      <dgm:prSet presAssocID="{C47E9117-B1FC-4E19-A4C6-F94E0D5A8F4D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7B69C-A099-4356-A945-CE053FF31608}" type="pres">
      <dgm:prSet presAssocID="{8121A64F-6AD4-4383-B32A-80B83215843C}" presName="sp" presStyleCnt="0"/>
      <dgm:spPr/>
    </dgm:pt>
    <dgm:pt modelId="{DF6FFFC0-F76C-4675-A73D-8122755DD79D}" type="pres">
      <dgm:prSet presAssocID="{3717D5B9-CA13-4FD2-A285-A171824CC1BD}" presName="linNode" presStyleCnt="0"/>
      <dgm:spPr/>
    </dgm:pt>
    <dgm:pt modelId="{F5B1B00A-90FC-4D2C-BBAC-804CBE0983AD}" type="pres">
      <dgm:prSet presAssocID="{3717D5B9-CA13-4FD2-A285-A171824CC1BD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B67B5-458D-47FA-B490-57ABF6976E2E}" type="pres">
      <dgm:prSet presAssocID="{3717D5B9-CA13-4FD2-A285-A171824CC1BD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80F1E3-0780-4DFB-907D-1CB1BD358C36}" type="pres">
      <dgm:prSet presAssocID="{A38A4813-9E36-427E-AF9A-B88F8237CB60}" presName="sp" presStyleCnt="0"/>
      <dgm:spPr/>
    </dgm:pt>
    <dgm:pt modelId="{446B2898-8F8C-4A27-8521-335969D596DB}" type="pres">
      <dgm:prSet presAssocID="{CD52B361-6CDA-4505-929D-E9715A03BE12}" presName="linNode" presStyleCnt="0"/>
      <dgm:spPr/>
    </dgm:pt>
    <dgm:pt modelId="{1169F176-11D2-4C7D-87FF-AB7F022F919A}" type="pres">
      <dgm:prSet presAssocID="{CD52B361-6CDA-4505-929D-E9715A03BE12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8CBA9-B44A-4D2F-8ACF-65F20CBB0807}" type="pres">
      <dgm:prSet presAssocID="{CD52B361-6CDA-4505-929D-E9715A03BE12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346E6-96BC-431C-8B73-7FF95C92F0EC}" type="pres">
      <dgm:prSet presAssocID="{288E3626-990C-47C8-B6D2-A625667CEB37}" presName="sp" presStyleCnt="0"/>
      <dgm:spPr/>
    </dgm:pt>
    <dgm:pt modelId="{2E728F08-C07E-453F-8280-8663CA81D5C2}" type="pres">
      <dgm:prSet presAssocID="{7F44FBD9-05CD-43D7-977C-C59BCF663C1A}" presName="linNode" presStyleCnt="0"/>
      <dgm:spPr/>
    </dgm:pt>
    <dgm:pt modelId="{11ACA065-143A-49AC-8EEE-E9013E818A66}" type="pres">
      <dgm:prSet presAssocID="{7F44FBD9-05CD-43D7-977C-C59BCF663C1A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6DBB90-D352-40B0-B25A-7EC1AA2C782C}" type="pres">
      <dgm:prSet presAssocID="{7F44FBD9-05CD-43D7-977C-C59BCF663C1A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22087C-187F-4CAE-B965-A57BB5B6428F}" type="presOf" srcId="{7309D64A-7DCA-4DC7-9C3B-8C6D5C8B7699}" destId="{2008CBA9-B44A-4D2F-8ACF-65F20CBB0807}" srcOrd="0" destOrd="3" presId="urn:microsoft.com/office/officeart/2005/8/layout/vList5"/>
    <dgm:cxn modelId="{EBD163E8-CADF-4C97-BFA5-E9C054C101F7}" type="presOf" srcId="{68596B4C-9D28-45A6-9D42-466A27A10452}" destId="{2008CBA9-B44A-4D2F-8ACF-65F20CBB0807}" srcOrd="0" destOrd="0" presId="urn:microsoft.com/office/officeart/2005/8/layout/vList5"/>
    <dgm:cxn modelId="{2E998495-823D-4914-95C6-9A858053E411}" srcId="{CD52B361-6CDA-4505-929D-E9715A03BE12}" destId="{7309D64A-7DCA-4DC7-9C3B-8C6D5C8B7699}" srcOrd="3" destOrd="0" parTransId="{969B352A-4BC7-49C6-AE33-ACE6979A7C13}" sibTransId="{72ED759F-7449-4C53-8CA6-911DBD4AAF86}"/>
    <dgm:cxn modelId="{95557F3D-4D1F-4DC0-8ECF-82CFFD265A31}" type="presOf" srcId="{3A4BE64C-10E1-4F33-996C-F05511B18946}" destId="{985B67B5-458D-47FA-B490-57ABF6976E2E}" srcOrd="0" destOrd="0" presId="urn:microsoft.com/office/officeart/2005/8/layout/vList5"/>
    <dgm:cxn modelId="{51D39C30-4921-4E3E-9058-B03D7CC87A55}" type="presOf" srcId="{C9662893-49BE-4E86-885B-2ED861FB4745}" destId="{586DBB90-D352-40B0-B25A-7EC1AA2C782C}" srcOrd="0" destOrd="1" presId="urn:microsoft.com/office/officeart/2005/8/layout/vList5"/>
    <dgm:cxn modelId="{B8E4534A-2565-427D-AB94-A4D91BD42988}" srcId="{D84B6ABD-50B4-4BC3-993D-BD2003A43CBF}" destId="{C47E9117-B1FC-4E19-A4C6-F94E0D5A8F4D}" srcOrd="0" destOrd="0" parTransId="{7F44A2B3-743B-43C6-8666-95C977050DF1}" sibTransId="{8121A64F-6AD4-4383-B32A-80B83215843C}"/>
    <dgm:cxn modelId="{5FF99308-F539-431D-842D-F88F455577BC}" type="presOf" srcId="{D419D78A-E598-4300-A9B6-CBC1F6C5C2D9}" destId="{985B67B5-458D-47FA-B490-57ABF6976E2E}" srcOrd="0" destOrd="1" presId="urn:microsoft.com/office/officeart/2005/8/layout/vList5"/>
    <dgm:cxn modelId="{DB6B8D68-616E-42A1-8C8A-393503851234}" type="presOf" srcId="{FEE05A9E-4BC9-411B-A45D-D8A5455F2980}" destId="{CBD9E9D7-1C15-4144-BB78-64BF7FFD0C27}" srcOrd="0" destOrd="0" presId="urn:microsoft.com/office/officeart/2005/8/layout/vList5"/>
    <dgm:cxn modelId="{6EFE4809-6B47-4D22-8569-1C0A0872B37E}" srcId="{D84B6ABD-50B4-4BC3-993D-BD2003A43CBF}" destId="{7F44FBD9-05CD-43D7-977C-C59BCF663C1A}" srcOrd="3" destOrd="0" parTransId="{0923F7CD-9693-4715-8AEE-C4BC7209AB54}" sibTransId="{83364FFB-689A-46B3-88D7-CB2BEC1A121E}"/>
    <dgm:cxn modelId="{DCCD6EEC-A105-426A-8ED7-F5DD8D51B0F1}" srcId="{D84B6ABD-50B4-4BC3-993D-BD2003A43CBF}" destId="{3717D5B9-CA13-4FD2-A285-A171824CC1BD}" srcOrd="1" destOrd="0" parTransId="{D9181A85-86A9-43BF-8459-1ADC235A7E01}" sibTransId="{A38A4813-9E36-427E-AF9A-B88F8237CB60}"/>
    <dgm:cxn modelId="{FA7A2FB2-90A1-4611-A1B5-9F5FDAE8302A}" type="presOf" srcId="{9449911B-3A5B-4703-8D29-4C0FE3BF1451}" destId="{586DBB90-D352-40B0-B25A-7EC1AA2C782C}" srcOrd="0" destOrd="2" presId="urn:microsoft.com/office/officeart/2005/8/layout/vList5"/>
    <dgm:cxn modelId="{F5F45B3B-A906-4C37-81A5-96BC91A7F779}" srcId="{CD52B361-6CDA-4505-929D-E9715A03BE12}" destId="{B1025149-F7E8-4D3F-8EF5-65CB0EA37664}" srcOrd="1" destOrd="0" parTransId="{101F4BD4-0CB2-43F7-8D67-0BD5A3E2F626}" sibTransId="{A22EA8F1-F06E-49AA-8744-3E731FBF0BFD}"/>
    <dgm:cxn modelId="{8AF9611C-A6F1-4FFC-ACC8-A0E2E2E10198}" type="presOf" srcId="{30652A97-1FA9-41D1-8B4F-586699BA342A}" destId="{2008CBA9-B44A-4D2F-8ACF-65F20CBB0807}" srcOrd="0" destOrd="2" presId="urn:microsoft.com/office/officeart/2005/8/layout/vList5"/>
    <dgm:cxn modelId="{9DCFEB07-91F7-4385-B133-972AC84D449C}" srcId="{7F44FBD9-05CD-43D7-977C-C59BCF663C1A}" destId="{C9662893-49BE-4E86-885B-2ED861FB4745}" srcOrd="1" destOrd="0" parTransId="{DB90A7CB-B052-4D32-BB12-681A99151A50}" sibTransId="{4D56C6C2-0D96-492F-A780-CB1375554487}"/>
    <dgm:cxn modelId="{2E34196B-273D-4441-89B8-CA4049CB09BF}" type="presOf" srcId="{3717D5B9-CA13-4FD2-A285-A171824CC1BD}" destId="{F5B1B00A-90FC-4D2C-BBAC-804CBE0983AD}" srcOrd="0" destOrd="0" presId="urn:microsoft.com/office/officeart/2005/8/layout/vList5"/>
    <dgm:cxn modelId="{6DF7400E-B1FF-4131-995A-4DBD53EF0B55}" srcId="{7F44FBD9-05CD-43D7-977C-C59BCF663C1A}" destId="{8D8629CD-A39C-43DE-ABB9-81AFBD67541A}" srcOrd="0" destOrd="0" parTransId="{A939291B-FCB2-4305-AB83-A06895D819AC}" sibTransId="{62B9B216-F993-4933-85FF-A6F7504B10F7}"/>
    <dgm:cxn modelId="{7C32CF30-0307-48BE-826B-D190B7D5B7B6}" type="presOf" srcId="{CD52B361-6CDA-4505-929D-E9715A03BE12}" destId="{1169F176-11D2-4C7D-87FF-AB7F022F919A}" srcOrd="0" destOrd="0" presId="urn:microsoft.com/office/officeart/2005/8/layout/vList5"/>
    <dgm:cxn modelId="{F897BB12-48FD-4428-8EB3-C122B2BF950D}" srcId="{3717D5B9-CA13-4FD2-A285-A171824CC1BD}" destId="{D419D78A-E598-4300-A9B6-CBC1F6C5C2D9}" srcOrd="1" destOrd="0" parTransId="{A457C848-55CE-45F4-92D6-BEB6D49A3CD7}" sibTransId="{D43E91AA-E39A-4C50-8D8A-963062668B8A}"/>
    <dgm:cxn modelId="{3B36CFBC-9B0C-4CFF-B1A8-136FB4E1DDAC}" srcId="{7F44FBD9-05CD-43D7-977C-C59BCF663C1A}" destId="{9449911B-3A5B-4703-8D29-4C0FE3BF1451}" srcOrd="2" destOrd="0" parTransId="{59B773EF-6AEA-41EA-ACCC-B00730E74187}" sibTransId="{84EAC5E3-AC2A-4211-B94B-C2D900A3020E}"/>
    <dgm:cxn modelId="{716D293A-9120-4046-AA29-9524FCF22BBF}" type="presOf" srcId="{D84B6ABD-50B4-4BC3-993D-BD2003A43CBF}" destId="{2B4F90F9-4C6C-48CE-A8DD-C53FE41C7573}" srcOrd="0" destOrd="0" presId="urn:microsoft.com/office/officeart/2005/8/layout/vList5"/>
    <dgm:cxn modelId="{524FC89B-56DA-43F1-8F5A-729EC54CEACD}" srcId="{D84B6ABD-50B4-4BC3-993D-BD2003A43CBF}" destId="{CD52B361-6CDA-4505-929D-E9715A03BE12}" srcOrd="2" destOrd="0" parTransId="{9B51162B-8729-4208-A1FC-8BDE494B0AEF}" sibTransId="{288E3626-990C-47C8-B6D2-A625667CEB37}"/>
    <dgm:cxn modelId="{BED19DB6-D6C4-4CD0-B4A0-234303709BFC}" type="presOf" srcId="{7F44FBD9-05CD-43D7-977C-C59BCF663C1A}" destId="{11ACA065-143A-49AC-8EEE-E9013E818A66}" srcOrd="0" destOrd="0" presId="urn:microsoft.com/office/officeart/2005/8/layout/vList5"/>
    <dgm:cxn modelId="{DC4A0303-41AE-417E-8788-DB05441896A3}" type="presOf" srcId="{CD55287C-4EC7-4EEE-992B-A75B1EB3D541}" destId="{985B67B5-458D-47FA-B490-57ABF6976E2E}" srcOrd="0" destOrd="2" presId="urn:microsoft.com/office/officeart/2005/8/layout/vList5"/>
    <dgm:cxn modelId="{AABC25B2-C547-4EEE-9BC5-8ACB2DEB617D}" type="presOf" srcId="{C47E9117-B1FC-4E19-A4C6-F94E0D5A8F4D}" destId="{E51A55E9-2BC9-40BD-B620-208D1B8AA8FA}" srcOrd="0" destOrd="0" presId="urn:microsoft.com/office/officeart/2005/8/layout/vList5"/>
    <dgm:cxn modelId="{3BA0D658-360A-4EED-99A5-EEFCB15968C2}" type="presOf" srcId="{B1025149-F7E8-4D3F-8EF5-65CB0EA37664}" destId="{2008CBA9-B44A-4D2F-8ACF-65F20CBB0807}" srcOrd="0" destOrd="1" presId="urn:microsoft.com/office/officeart/2005/8/layout/vList5"/>
    <dgm:cxn modelId="{DE775355-E384-48E8-8E87-08E760298951}" srcId="{CD52B361-6CDA-4505-929D-E9715A03BE12}" destId="{30652A97-1FA9-41D1-8B4F-586699BA342A}" srcOrd="2" destOrd="0" parTransId="{6A50C359-AA9A-47A5-AF11-63EA248E40F2}" sibTransId="{62FBB5F2-CC74-46ED-B79A-EE4C9760DAE8}"/>
    <dgm:cxn modelId="{CD8230CB-229B-4934-B6B1-859E82A7344A}" srcId="{C47E9117-B1FC-4E19-A4C6-F94E0D5A8F4D}" destId="{FEE05A9E-4BC9-411B-A45D-D8A5455F2980}" srcOrd="0" destOrd="0" parTransId="{2A06512F-184C-4262-98AA-1753BEA152BD}" sibTransId="{3F7D99F3-3760-49EE-BE84-2FE91FAF8156}"/>
    <dgm:cxn modelId="{2C1009CA-6E8E-4600-BEF0-1AA94FDB38B3}" srcId="{CD52B361-6CDA-4505-929D-E9715A03BE12}" destId="{68596B4C-9D28-45A6-9D42-466A27A10452}" srcOrd="0" destOrd="0" parTransId="{41191183-43A3-40D3-B55B-734897253927}" sibTransId="{36818492-5346-434D-9FF9-A4E1797DF29C}"/>
    <dgm:cxn modelId="{405EB1F8-D5D5-4585-AFFA-29A9B98D08BF}" srcId="{3717D5B9-CA13-4FD2-A285-A171824CC1BD}" destId="{3A4BE64C-10E1-4F33-996C-F05511B18946}" srcOrd="0" destOrd="0" parTransId="{F81B9DB6-9B26-40B6-B89F-79233B2DE69D}" sibTransId="{B6946B6A-450E-4620-B2A7-6E606DB2ED33}"/>
    <dgm:cxn modelId="{A93EF3DE-AF87-4630-B799-C347E8044242}" srcId="{3717D5B9-CA13-4FD2-A285-A171824CC1BD}" destId="{CD55287C-4EC7-4EEE-992B-A75B1EB3D541}" srcOrd="2" destOrd="0" parTransId="{BA0B4804-3AB4-4C0C-A292-11FC761B2191}" sibTransId="{FEC6B5C8-2F66-4862-A581-07CE779A8328}"/>
    <dgm:cxn modelId="{84BBE40B-D590-44EF-951D-F48679814CBE}" type="presOf" srcId="{8D8629CD-A39C-43DE-ABB9-81AFBD67541A}" destId="{586DBB90-D352-40B0-B25A-7EC1AA2C782C}" srcOrd="0" destOrd="0" presId="urn:microsoft.com/office/officeart/2005/8/layout/vList5"/>
    <dgm:cxn modelId="{EFB949CE-51E0-4F12-9733-628CC8AA2FFB}" type="presParOf" srcId="{2B4F90F9-4C6C-48CE-A8DD-C53FE41C7573}" destId="{31F2FAF3-121C-4765-9719-DE7A415B274C}" srcOrd="0" destOrd="0" presId="urn:microsoft.com/office/officeart/2005/8/layout/vList5"/>
    <dgm:cxn modelId="{9EA12F81-36EE-4DE4-85BC-830EADADE10E}" type="presParOf" srcId="{31F2FAF3-121C-4765-9719-DE7A415B274C}" destId="{E51A55E9-2BC9-40BD-B620-208D1B8AA8FA}" srcOrd="0" destOrd="0" presId="urn:microsoft.com/office/officeart/2005/8/layout/vList5"/>
    <dgm:cxn modelId="{D4EAB508-BA46-4DBB-9910-F44CF92059D3}" type="presParOf" srcId="{31F2FAF3-121C-4765-9719-DE7A415B274C}" destId="{CBD9E9D7-1C15-4144-BB78-64BF7FFD0C27}" srcOrd="1" destOrd="0" presId="urn:microsoft.com/office/officeart/2005/8/layout/vList5"/>
    <dgm:cxn modelId="{09A459F1-B2E1-41BF-AEEC-B80189D46859}" type="presParOf" srcId="{2B4F90F9-4C6C-48CE-A8DD-C53FE41C7573}" destId="{FFC7B69C-A099-4356-A945-CE053FF31608}" srcOrd="1" destOrd="0" presId="urn:microsoft.com/office/officeart/2005/8/layout/vList5"/>
    <dgm:cxn modelId="{EA1B6D6F-C2DA-4F3F-BA0C-779F441060D0}" type="presParOf" srcId="{2B4F90F9-4C6C-48CE-A8DD-C53FE41C7573}" destId="{DF6FFFC0-F76C-4675-A73D-8122755DD79D}" srcOrd="2" destOrd="0" presId="urn:microsoft.com/office/officeart/2005/8/layout/vList5"/>
    <dgm:cxn modelId="{31ED8283-7F6A-4308-9464-427B4E4AF76C}" type="presParOf" srcId="{DF6FFFC0-F76C-4675-A73D-8122755DD79D}" destId="{F5B1B00A-90FC-4D2C-BBAC-804CBE0983AD}" srcOrd="0" destOrd="0" presId="urn:microsoft.com/office/officeart/2005/8/layout/vList5"/>
    <dgm:cxn modelId="{2E374604-E6DC-4DE7-BE78-9EB1D61AEEDD}" type="presParOf" srcId="{DF6FFFC0-F76C-4675-A73D-8122755DD79D}" destId="{985B67B5-458D-47FA-B490-57ABF6976E2E}" srcOrd="1" destOrd="0" presId="urn:microsoft.com/office/officeart/2005/8/layout/vList5"/>
    <dgm:cxn modelId="{8E0A99F0-955B-470A-8A5C-0693BD6B86B8}" type="presParOf" srcId="{2B4F90F9-4C6C-48CE-A8DD-C53FE41C7573}" destId="{FF80F1E3-0780-4DFB-907D-1CB1BD358C36}" srcOrd="3" destOrd="0" presId="urn:microsoft.com/office/officeart/2005/8/layout/vList5"/>
    <dgm:cxn modelId="{5ECF04D7-58E6-4812-A603-D174F3280D0F}" type="presParOf" srcId="{2B4F90F9-4C6C-48CE-A8DD-C53FE41C7573}" destId="{446B2898-8F8C-4A27-8521-335969D596DB}" srcOrd="4" destOrd="0" presId="urn:microsoft.com/office/officeart/2005/8/layout/vList5"/>
    <dgm:cxn modelId="{C0482226-C98B-4486-B60E-87EF41BF1452}" type="presParOf" srcId="{446B2898-8F8C-4A27-8521-335969D596DB}" destId="{1169F176-11D2-4C7D-87FF-AB7F022F919A}" srcOrd="0" destOrd="0" presId="urn:microsoft.com/office/officeart/2005/8/layout/vList5"/>
    <dgm:cxn modelId="{1176DE60-F798-42C6-A227-DB72DB33A013}" type="presParOf" srcId="{446B2898-8F8C-4A27-8521-335969D596DB}" destId="{2008CBA9-B44A-4D2F-8ACF-65F20CBB0807}" srcOrd="1" destOrd="0" presId="urn:microsoft.com/office/officeart/2005/8/layout/vList5"/>
    <dgm:cxn modelId="{0D233980-3F92-4D68-8894-E3F8C2F75A13}" type="presParOf" srcId="{2B4F90F9-4C6C-48CE-A8DD-C53FE41C7573}" destId="{849346E6-96BC-431C-8B73-7FF95C92F0EC}" srcOrd="5" destOrd="0" presId="urn:microsoft.com/office/officeart/2005/8/layout/vList5"/>
    <dgm:cxn modelId="{D1BC1265-26AA-420F-A219-1D16E019C8C0}" type="presParOf" srcId="{2B4F90F9-4C6C-48CE-A8DD-C53FE41C7573}" destId="{2E728F08-C07E-453F-8280-8663CA81D5C2}" srcOrd="6" destOrd="0" presId="urn:microsoft.com/office/officeart/2005/8/layout/vList5"/>
    <dgm:cxn modelId="{A950FDF5-8A99-4623-8FDA-E24AA8B9B8D8}" type="presParOf" srcId="{2E728F08-C07E-453F-8280-8663CA81D5C2}" destId="{11ACA065-143A-49AC-8EEE-E9013E818A66}" srcOrd="0" destOrd="0" presId="urn:microsoft.com/office/officeart/2005/8/layout/vList5"/>
    <dgm:cxn modelId="{78C74FE9-08A3-407D-B12A-024588F10D8D}" type="presParOf" srcId="{2E728F08-C07E-453F-8280-8663CA81D5C2}" destId="{586DBB90-D352-40B0-B25A-7EC1AA2C782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D9E9D7-1C15-4144-BB78-64BF7FFD0C27}">
      <dsp:nvSpPr>
        <dsp:cNvPr id="0" name=""/>
        <dsp:cNvSpPr/>
      </dsp:nvSpPr>
      <dsp:spPr>
        <a:xfrm rot="5400000">
          <a:off x="4194100" y="-1614644"/>
          <a:ext cx="915232" cy="4378086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100" kern="1200" dirty="0" smtClean="0"/>
            <a:t>Является постоянно действующим органом досудебного рассмотрения споров Госкорпорации «Росатом»  в системе внутреннего контроля Корпорации, использующим механизм контроля заинтересованной стороны</a:t>
          </a:r>
          <a:endParaRPr lang="ru-RU" sz="1100" kern="1200" dirty="0"/>
        </a:p>
      </dsp:txBody>
      <dsp:txXfrm rot="-5400000">
        <a:off x="2462673" y="161461"/>
        <a:ext cx="4333408" cy="825876"/>
      </dsp:txXfrm>
    </dsp:sp>
    <dsp:sp modelId="{E51A55E9-2BC9-40BD-B620-208D1B8AA8FA}">
      <dsp:nvSpPr>
        <dsp:cNvPr id="0" name=""/>
        <dsp:cNvSpPr/>
      </dsp:nvSpPr>
      <dsp:spPr>
        <a:xfrm>
          <a:off x="0" y="2378"/>
          <a:ext cx="2462673" cy="114404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/>
            <a:t>ЦАК и АК дивизионов</a:t>
          </a:r>
          <a:endParaRPr lang="ru-RU" sz="1600" kern="1200" dirty="0"/>
        </a:p>
      </dsp:txBody>
      <dsp:txXfrm>
        <a:off x="55847" y="58225"/>
        <a:ext cx="2350979" cy="1032347"/>
      </dsp:txXfrm>
    </dsp:sp>
    <dsp:sp modelId="{985B67B5-458D-47FA-B490-57ABF6976E2E}">
      <dsp:nvSpPr>
        <dsp:cNvPr id="0" name=""/>
        <dsp:cNvSpPr/>
      </dsp:nvSpPr>
      <dsp:spPr>
        <a:xfrm rot="5400000">
          <a:off x="4194100" y="-413400"/>
          <a:ext cx="915232" cy="4378086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Выявление нарушений при проведении процедур закупок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Предотвращение последствий, к которым могут привести нарушения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Профилактика нарушений и совершенствование нормативного регулирования закупок</a:t>
          </a:r>
          <a:endParaRPr lang="ru-RU" sz="1100" kern="1200" dirty="0"/>
        </a:p>
      </dsp:txBody>
      <dsp:txXfrm rot="-5400000">
        <a:off x="2462673" y="1362705"/>
        <a:ext cx="4333408" cy="825876"/>
      </dsp:txXfrm>
    </dsp:sp>
    <dsp:sp modelId="{F5B1B00A-90FC-4D2C-BBAC-804CBE0983AD}">
      <dsp:nvSpPr>
        <dsp:cNvPr id="0" name=""/>
        <dsp:cNvSpPr/>
      </dsp:nvSpPr>
      <dsp:spPr>
        <a:xfrm>
          <a:off x="0" y="1203621"/>
          <a:ext cx="2462673" cy="114404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/>
            <a:t>Цели системы рассмотрения жалоб</a:t>
          </a:r>
          <a:endParaRPr lang="ru-RU" sz="1600" kern="1200" dirty="0"/>
        </a:p>
      </dsp:txBody>
      <dsp:txXfrm>
        <a:off x="55847" y="1259468"/>
        <a:ext cx="2350979" cy="1032347"/>
      </dsp:txXfrm>
    </dsp:sp>
    <dsp:sp modelId="{2008CBA9-B44A-4D2F-8ACF-65F20CBB0807}">
      <dsp:nvSpPr>
        <dsp:cNvPr id="0" name=""/>
        <dsp:cNvSpPr/>
      </dsp:nvSpPr>
      <dsp:spPr>
        <a:xfrm rot="5400000">
          <a:off x="4194100" y="787842"/>
          <a:ext cx="915232" cy="4378086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Оперативность (жалобы рассматриваются в течение 8 дней)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Открытость и прозрачность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Беспристрастность, независимость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Обеспечение равноправия сторон</a:t>
          </a:r>
          <a:endParaRPr lang="ru-RU" sz="1100" kern="1200" dirty="0"/>
        </a:p>
      </dsp:txBody>
      <dsp:txXfrm rot="-5400000">
        <a:off x="2462673" y="2563947"/>
        <a:ext cx="4333408" cy="825876"/>
      </dsp:txXfrm>
    </dsp:sp>
    <dsp:sp modelId="{1169F176-11D2-4C7D-87FF-AB7F022F919A}">
      <dsp:nvSpPr>
        <dsp:cNvPr id="0" name=""/>
        <dsp:cNvSpPr/>
      </dsp:nvSpPr>
      <dsp:spPr>
        <a:xfrm>
          <a:off x="0" y="2404865"/>
          <a:ext cx="2462673" cy="114404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/>
            <a:t>Принципы работы арбитражных комитетов</a:t>
          </a:r>
          <a:endParaRPr lang="ru-RU" sz="1600" kern="1200" dirty="0"/>
        </a:p>
      </dsp:txBody>
      <dsp:txXfrm>
        <a:off x="55847" y="2460712"/>
        <a:ext cx="2350979" cy="1032347"/>
      </dsp:txXfrm>
    </dsp:sp>
    <dsp:sp modelId="{586DBB90-D352-40B0-B25A-7EC1AA2C782C}">
      <dsp:nvSpPr>
        <dsp:cNvPr id="0" name=""/>
        <dsp:cNvSpPr/>
      </dsp:nvSpPr>
      <dsp:spPr>
        <a:xfrm rot="5400000">
          <a:off x="4194100" y="1989085"/>
          <a:ext cx="915232" cy="4378086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smtClean="0"/>
            <a:t>Выявление и устранение нарушений ЕОСЗ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smtClean="0"/>
            <a:t>Восстановление нарушенных прав и интересов участников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smtClean="0"/>
            <a:t>Информирование руководства заказчиков о выявленных нарушениях в целях принятия мер  </a:t>
          </a:r>
          <a:endParaRPr lang="ru-RU" sz="1100" kern="1200" dirty="0"/>
        </a:p>
      </dsp:txBody>
      <dsp:txXfrm rot="-5400000">
        <a:off x="2462673" y="3765190"/>
        <a:ext cx="4333408" cy="825876"/>
      </dsp:txXfrm>
    </dsp:sp>
    <dsp:sp modelId="{11ACA065-143A-49AC-8EEE-E9013E818A66}">
      <dsp:nvSpPr>
        <dsp:cNvPr id="0" name=""/>
        <dsp:cNvSpPr/>
      </dsp:nvSpPr>
      <dsp:spPr>
        <a:xfrm>
          <a:off x="0" y="3606108"/>
          <a:ext cx="2462673" cy="114404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Задачи арбитражных комитетов</a:t>
          </a:r>
          <a:endParaRPr lang="ru-RU" sz="1600" b="1" kern="1200" dirty="0"/>
        </a:p>
      </dsp:txBody>
      <dsp:txXfrm>
        <a:off x="55847" y="3661955"/>
        <a:ext cx="2350979" cy="1032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" y="8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78" tIns="45836" rIns="91678" bIns="4583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51" y="8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78" tIns="45836" rIns="91678" bIns="4583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9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78" tIns="45836" rIns="91678" bIns="458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" y="9430099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78" tIns="45836" rIns="91678" bIns="4583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51" y="9430099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78" tIns="45836" rIns="91678" bIns="4583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B1BAD4-5C93-8A48-B11B-82591B46F06D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07FC821-412D-44C5-BC0C-2D7290F63C8C}" type="slidenum">
              <a:rPr lang="ru-RU" altLang="ru-RU" smtClean="0">
                <a:cs typeface="Arial" charset="0"/>
              </a:rPr>
              <a:pPr/>
              <a:t>1</a:t>
            </a:fld>
            <a:endParaRPr lang="ru-RU" altLang="ru-RU" smtClean="0">
              <a:cs typeface="Arial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438" y="647700"/>
            <a:ext cx="6203950" cy="4654550"/>
          </a:xfrm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663" y="5782600"/>
            <a:ext cx="5873750" cy="36311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058" indent="-28540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1628" indent="-22832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8280" indent="-22832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4931" indent="-22832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1582" indent="-228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68234" indent="-228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4885" indent="-228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1537" indent="-228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A33A44B-9EB0-4504-850F-82DC3B5E9FE6}" type="slidenum">
              <a:rPr lang="ru-RU" smtClean="0">
                <a:solidFill>
                  <a:srgbClr val="C0504D"/>
                </a:solidFill>
              </a:rPr>
              <a:pPr eaLnBrk="1" hangingPunct="1"/>
              <a:t>2</a:t>
            </a:fld>
            <a:endParaRPr lang="ru-RU" dirty="0" smtClean="0">
              <a:solidFill>
                <a:srgbClr val="C0504D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86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1794" indent="-285305" defTabSz="96686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1221" indent="-228244" defTabSz="96686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7710" indent="-228244" defTabSz="96686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4199" indent="-228244" defTabSz="96686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0687" indent="-228244" defTabSz="9668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67175" indent="-228244" defTabSz="9668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3663" indent="-228244" defTabSz="9668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0152" indent="-228244" defTabSz="9668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6ABF86A-6890-4FD6-BAA0-E763E5A2A135}" type="slidenum">
              <a:rPr lang="en-US" smtClean="0">
                <a:solidFill>
                  <a:prstClr val="black"/>
                </a:solidFill>
              </a:rPr>
              <a:pPr eaLnBrk="1" hangingPunct="1"/>
              <a:t>3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1203" name="doc id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4" y="9429731"/>
            <a:ext cx="2946674" cy="496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86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1794" indent="-285305" defTabSz="96686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1221" indent="-228244" defTabSz="96686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7710" indent="-228244" defTabSz="96686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4199" indent="-228244" defTabSz="96686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0687" indent="-228244" defTabSz="9668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67175" indent="-228244" defTabSz="9668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3663" indent="-228244" defTabSz="9668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0152" indent="-228244" defTabSz="9668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>
                <a:solidFill>
                  <a:prstClr val="black"/>
                </a:solidFill>
              </a:rPr>
              <a:t>MOS-KFA023-20090605-AS1wm-e_cf</a:t>
            </a: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425450"/>
            <a:ext cx="5024438" cy="3768725"/>
          </a:xfrm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8244" y="4405335"/>
            <a:ext cx="5241188" cy="4783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61A26C5-5937-46F2-84A5-B5460978F5F1}" type="slidenum">
              <a:rPr lang="ru-RU">
                <a:solidFill>
                  <a:schemeClr val="accent2"/>
                </a:solidFill>
              </a:rPr>
              <a:pPr eaLnBrk="1" hangingPunct="1"/>
              <a:t>4</a:t>
            </a:fld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800" b="1" dirty="0" smtClean="0">
                <a:solidFill>
                  <a:srgbClr val="002060"/>
                </a:solidFill>
              </a:rPr>
              <a:t>Для реализации задач по </a:t>
            </a:r>
          </a:p>
          <a:p>
            <a:pPr>
              <a:lnSpc>
                <a:spcPct val="90000"/>
              </a:lnSpc>
            </a:pPr>
            <a:r>
              <a:rPr lang="ru-RU" sz="1800" b="1" dirty="0" smtClean="0">
                <a:solidFill>
                  <a:srgbClr val="002060"/>
                </a:solidFill>
              </a:rPr>
              <a:t>- </a:t>
            </a:r>
            <a:r>
              <a:rPr lang="ru-RU" sz="1600" dirty="0" smtClean="0">
                <a:solidFill>
                  <a:srgbClr val="002060"/>
                </a:solidFill>
              </a:rPr>
              <a:t>выявлению и устранению нарушений ЕОСЗ,</a:t>
            </a:r>
          </a:p>
          <a:p>
            <a:pPr>
              <a:lnSpc>
                <a:spcPct val="90000"/>
              </a:lnSpc>
            </a:pPr>
            <a:r>
              <a:rPr lang="ru-RU" sz="1600" dirty="0" smtClean="0">
                <a:solidFill>
                  <a:srgbClr val="002060"/>
                </a:solidFill>
              </a:rPr>
              <a:t>- восстановлению нарушенных прав и интересов участников закупочных процедур,</a:t>
            </a:r>
          </a:p>
          <a:p>
            <a:pPr>
              <a:lnSpc>
                <a:spcPct val="90000"/>
              </a:lnSpc>
            </a:pPr>
            <a:r>
              <a:rPr lang="ru-RU" sz="1600" dirty="0" smtClean="0">
                <a:solidFill>
                  <a:srgbClr val="002060"/>
                </a:solidFill>
              </a:rPr>
              <a:t>- информирования руководства заказчиков о выявленных нарушениях в целях принятия мер</a:t>
            </a:r>
          </a:p>
          <a:p>
            <a:pPr lvl="1">
              <a:lnSpc>
                <a:spcPct val="90000"/>
              </a:lnSpc>
            </a:pPr>
            <a:endParaRPr lang="ru-RU" sz="1600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1600" dirty="0" smtClean="0">
                <a:solidFill>
                  <a:srgbClr val="002060"/>
                </a:solidFill>
              </a:rPr>
              <a:t>созданы и функционируют специальные </a:t>
            </a:r>
            <a:r>
              <a:rPr lang="ru-RU" dirty="0" smtClean="0">
                <a:solidFill>
                  <a:srgbClr val="002060"/>
                </a:solidFill>
              </a:rPr>
              <a:t>отраслевые коллегиальные органы по рассмотрению жалоб участников размещения заказа на действия заказчиков и организаторов закупок - </a:t>
            </a:r>
            <a:r>
              <a:rPr lang="ru-RU" b="1" dirty="0" smtClean="0">
                <a:solidFill>
                  <a:srgbClr val="002060"/>
                </a:solidFill>
              </a:rPr>
              <a:t>ЦАК </a:t>
            </a:r>
            <a:r>
              <a:rPr lang="ru-RU" b="1" dirty="0" err="1" smtClean="0">
                <a:solidFill>
                  <a:srgbClr val="002060"/>
                </a:solidFill>
              </a:rPr>
              <a:t>Госкорпорации</a:t>
            </a:r>
            <a:r>
              <a:rPr lang="ru-RU" b="1" dirty="0" smtClean="0">
                <a:solidFill>
                  <a:srgbClr val="002060"/>
                </a:solidFill>
              </a:rPr>
              <a:t> «</a:t>
            </a:r>
            <a:r>
              <a:rPr lang="ru-RU" b="1" dirty="0" err="1" smtClean="0">
                <a:solidFill>
                  <a:srgbClr val="002060"/>
                </a:solidFill>
              </a:rPr>
              <a:t>Росатом</a:t>
            </a:r>
            <a:r>
              <a:rPr lang="ru-RU" b="1" dirty="0" smtClean="0">
                <a:solidFill>
                  <a:srgbClr val="002060"/>
                </a:solidFill>
              </a:rPr>
              <a:t>» и АК дивизионов.</a:t>
            </a:r>
            <a:endParaRPr lang="ru-RU" dirty="0" smtClean="0"/>
          </a:p>
          <a:p>
            <a:pPr>
              <a:lnSpc>
                <a:spcPct val="90000"/>
              </a:lnSpc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1800" b="1" dirty="0" smtClean="0">
                <a:solidFill>
                  <a:srgbClr val="002060"/>
                </a:solidFill>
              </a:rPr>
              <a:t>(При этом ЦАК </a:t>
            </a:r>
            <a:r>
              <a:rPr lang="ru-RU" sz="1800" dirty="0" smtClean="0">
                <a:solidFill>
                  <a:srgbClr val="002060"/>
                </a:solidFill>
              </a:rPr>
              <a:t>также рассматривает вопросы внесения организаций в </a:t>
            </a:r>
            <a:r>
              <a:rPr lang="ru-RU" sz="1800" b="1" dirty="0" smtClean="0">
                <a:solidFill>
                  <a:srgbClr val="002060"/>
                </a:solidFill>
              </a:rPr>
              <a:t>Реестр недобросовестных поставщиков атомной отрасли).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endParaRPr lang="ru-RU" sz="1800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1800" b="1" dirty="0" smtClean="0">
                <a:solidFill>
                  <a:srgbClr val="002060"/>
                </a:solidFill>
              </a:rPr>
              <a:t>Для соблюдения одного из принципов работы арбитражных комитетов – принципа оперативности - используются механизмы и функции СКБ Партнер.</a:t>
            </a:r>
            <a:endParaRPr lang="ru-RU" sz="1600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endParaRPr lang="ru-RU" sz="1600" dirty="0" smtClean="0">
              <a:solidFill>
                <a:srgbClr val="002060"/>
              </a:solidFill>
            </a:endParaRPr>
          </a:p>
          <a:p>
            <a:pPr lvl="1">
              <a:lnSpc>
                <a:spcPct val="90000"/>
              </a:lnSpc>
            </a:pPr>
            <a:endParaRPr lang="ru-RU" sz="1600" dirty="0" smtClean="0">
              <a:solidFill>
                <a:srgbClr val="002060"/>
              </a:solidFill>
            </a:endParaRPr>
          </a:p>
          <a:p>
            <a:pPr lvl="1">
              <a:lnSpc>
                <a:spcPct val="90000"/>
              </a:lnSpc>
            </a:pPr>
            <a:r>
              <a:rPr lang="ru-RU" sz="1600" dirty="0" smtClean="0">
                <a:solidFill>
                  <a:srgbClr val="002060"/>
                </a:solidFill>
              </a:rPr>
              <a:t>Принципы работы арбитражных комитетов, помимо </a:t>
            </a:r>
            <a:r>
              <a:rPr lang="ru-RU" sz="1600" dirty="0" err="1" smtClean="0">
                <a:solidFill>
                  <a:srgbClr val="002060"/>
                </a:solidFill>
              </a:rPr>
              <a:t>общеконтрольных</a:t>
            </a:r>
            <a:r>
              <a:rPr lang="ru-RU" sz="1600" dirty="0" smtClean="0">
                <a:solidFill>
                  <a:srgbClr val="002060"/>
                </a:solidFill>
              </a:rPr>
              <a:t> (</a:t>
            </a:r>
            <a:r>
              <a:rPr lang="ru-RU" sz="1600" dirty="0" err="1" smtClean="0">
                <a:solidFill>
                  <a:srgbClr val="002060"/>
                </a:solidFill>
              </a:rPr>
              <a:t>справочно</a:t>
            </a:r>
            <a:r>
              <a:rPr lang="ru-RU" sz="1600" dirty="0" smtClean="0">
                <a:solidFill>
                  <a:srgbClr val="002060"/>
                </a:solidFill>
              </a:rPr>
              <a:t>):</a:t>
            </a:r>
          </a:p>
          <a:p>
            <a:pPr lvl="1">
              <a:lnSpc>
                <a:spcPct val="90000"/>
              </a:lnSpc>
            </a:pPr>
            <a:r>
              <a:rPr lang="ru-RU" sz="1600" dirty="0" smtClean="0">
                <a:solidFill>
                  <a:srgbClr val="002060"/>
                </a:solidFill>
              </a:rPr>
              <a:t>- Оперативность (жалобы рассматриваются в течение 8 дней)</a:t>
            </a:r>
          </a:p>
          <a:p>
            <a:pPr lvl="1">
              <a:lnSpc>
                <a:spcPct val="90000"/>
              </a:lnSpc>
            </a:pPr>
            <a:r>
              <a:rPr lang="ru-RU" sz="1600" dirty="0" smtClean="0">
                <a:solidFill>
                  <a:srgbClr val="002060"/>
                </a:solidFill>
              </a:rPr>
              <a:t>- </a:t>
            </a:r>
            <a:r>
              <a:rPr lang="ru-RU" sz="1600" dirty="0" err="1" smtClean="0">
                <a:solidFill>
                  <a:srgbClr val="002060"/>
                </a:solidFill>
              </a:rPr>
              <a:t>Недискриминация</a:t>
            </a:r>
            <a:r>
              <a:rPr lang="ru-RU" sz="1600" dirty="0" smtClean="0">
                <a:solidFill>
                  <a:srgbClr val="002060"/>
                </a:solidFill>
              </a:rPr>
              <a:t>, непредвзятость</a:t>
            </a:r>
          </a:p>
          <a:p>
            <a:pPr lvl="1">
              <a:lnSpc>
                <a:spcPct val="90000"/>
              </a:lnSpc>
            </a:pPr>
            <a:r>
              <a:rPr lang="ru-RU" sz="1600" dirty="0" smtClean="0">
                <a:solidFill>
                  <a:srgbClr val="002060"/>
                </a:solidFill>
              </a:rPr>
              <a:t>- Подконтрольность (решения могут быть оспорены в Контрольной комиссии </a:t>
            </a:r>
            <a:r>
              <a:rPr lang="ru-RU" sz="1600" dirty="0" err="1" smtClean="0">
                <a:solidFill>
                  <a:srgbClr val="002060"/>
                </a:solidFill>
              </a:rPr>
              <a:t>Госкорпорации</a:t>
            </a:r>
            <a:r>
              <a:rPr lang="ru-RU" sz="1600" dirty="0" smtClean="0">
                <a:solidFill>
                  <a:srgbClr val="002060"/>
                </a:solidFill>
              </a:rPr>
              <a:t> «</a:t>
            </a:r>
            <a:r>
              <a:rPr lang="ru-RU" sz="1600" dirty="0" err="1" smtClean="0">
                <a:solidFill>
                  <a:srgbClr val="002060"/>
                </a:solidFill>
              </a:rPr>
              <a:t>Росатом</a:t>
            </a:r>
            <a:r>
              <a:rPr lang="ru-RU" sz="1600" dirty="0" smtClean="0">
                <a:solidFill>
                  <a:srgbClr val="002060"/>
                </a:solidFill>
              </a:rPr>
              <a:t>»)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01162F-86CC-4BD9-AFEA-C739416EBA2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900" y="360363"/>
            <a:ext cx="6521450" cy="4891087"/>
          </a:xfrm>
          <a:ln/>
        </p:spPr>
      </p:sp>
      <p:sp>
        <p:nvSpPr>
          <p:cNvPr id="167939" name="Заметки 2"/>
          <p:cNvSpPr>
            <a:spLocks noGrp="1"/>
          </p:cNvSpPr>
          <p:nvPr>
            <p:ph type="body" idx="1"/>
          </p:nvPr>
        </p:nvSpPr>
        <p:spPr>
          <a:xfrm>
            <a:off x="679451" y="5539674"/>
            <a:ext cx="5438775" cy="36438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A38704-05FE-442A-926C-7E1C25943443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3688"/>
            <a:ext cx="1674813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775" y="2181225"/>
            <a:ext cx="8280400" cy="103187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775" y="3284538"/>
            <a:ext cx="3743325" cy="649287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93A9C1-E4BB-B241-AF8B-428D0DBB5AF9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8150" y="0"/>
            <a:ext cx="2105025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0"/>
            <a:ext cx="6167437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2A9A8D-DF39-F242-A821-87C6895010C0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3688"/>
            <a:ext cx="1674813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775" y="2181225"/>
            <a:ext cx="8280400" cy="1031875"/>
          </a:xfrm>
          <a:extLst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775" y="3284538"/>
            <a:ext cx="3743325" cy="649287"/>
          </a:xfrm>
          <a:extLst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4481422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411A9-19FA-400E-BB0C-E4A55C032B23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2517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92559-C051-44BC-89E2-02969BE273CD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7964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13543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6150" y="1125538"/>
            <a:ext cx="4137025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B350D-B400-4F04-9614-0F2950047279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71100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541D1-74DF-4D94-9FFF-01682EC4CC84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28583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C4D7F-178D-437F-BD3C-5C51995E968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22721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01BB9-4BE7-4765-8E00-F51CCB31A33C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53860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77A6A-2C58-4F37-8298-F862BCE8EBC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5002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39C74-0B7C-D24E-BFEB-4BB88AB03269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B565F-BEE6-44F4-B622-2FFFD3F6226D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45265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DCEAA-48ED-46B5-B5DB-432B037F6824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89030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8150" y="0"/>
            <a:ext cx="2105025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0"/>
            <a:ext cx="6167437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3F306-BE65-46F6-93E4-E003281D66DB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17260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7632700" cy="962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68313" y="1125538"/>
            <a:ext cx="8424862" cy="5148262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2C299-73E2-43D9-99C4-14B33D86039F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27673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353585" y="1292913"/>
            <a:ext cx="8438320" cy="50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31" indent="-247031" algn="l" defTabSz="892778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11" y="102818"/>
            <a:ext cx="8834097" cy="83580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63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1_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7632700" cy="962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68313" y="1125538"/>
            <a:ext cx="8424862" cy="5148262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11310-C3D4-4510-B5C2-610B26A97072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78550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5D8544-9FD6-774B-8256-D56D5A62C428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13543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6150" y="1125538"/>
            <a:ext cx="4137025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78750F-EF9C-2943-AC49-1F5A3051385C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BAB3E-D85B-B448-9AB7-3723AE1961B9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67051E-06CF-0445-9D6C-823B906FD16C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6061E-D90F-F54C-B33C-F63C81538CBF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C020B-F723-5240-BEBD-AA49FDEA7CF7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40812-907B-0046-AC34-35271205D106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9763" y="6448425"/>
            <a:ext cx="6270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</a:defRPr>
            </a:lvl1pPr>
          </a:lstStyle>
          <a:p>
            <a:fld id="{EF7CD669-25FC-7945-A029-2592ECCAD648}" type="slidenum">
              <a:rPr lang="ru-RU" altLang="ru-RU"/>
              <a:pPr/>
              <a:t>‹#›</a:t>
            </a:fld>
            <a:endParaRPr lang="ru-RU" altLang="ru-RU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424862" cy="514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763270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06363"/>
            <a:ext cx="8874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Arial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5"/>
        </a:buBlip>
        <a:defRPr sz="1600">
          <a:solidFill>
            <a:schemeClr val="tx1"/>
          </a:solidFill>
          <a:latin typeface="+mn-lt"/>
          <a:ea typeface="Arial" charset="0"/>
          <a:cs typeface="+mn-cs"/>
        </a:defRPr>
      </a:lvl1pPr>
      <a:lvl2pPr marL="360363" indent="-177800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6"/>
        </a:buBlip>
        <a:defRPr sz="1400">
          <a:solidFill>
            <a:schemeClr val="tx1"/>
          </a:solidFill>
          <a:latin typeface="+mn-lt"/>
          <a:ea typeface="Arial" charset="0"/>
          <a:cs typeface="+mn-cs"/>
        </a:defRPr>
      </a:lvl2pPr>
      <a:lvl3pPr marL="1162050" indent="-268288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200">
          <a:solidFill>
            <a:schemeClr val="tx1"/>
          </a:solidFill>
          <a:latin typeface="+mn-lt"/>
          <a:ea typeface="Arial" charset="0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9763" y="6448425"/>
            <a:ext cx="627062" cy="377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 i="0">
                <a:solidFill>
                  <a:schemeClr val="hlink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748C3FF-172F-45A5-BFEA-4DCB5F20B637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424862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76327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pic>
        <p:nvPicPr>
          <p:cNvPr id="8197" name="navigation8" descr="ujkm,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06363"/>
            <a:ext cx="8874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479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8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9"/>
        </a:buBlip>
        <a:defRPr sz="1400">
          <a:solidFill>
            <a:schemeClr val="tx1"/>
          </a:solidFill>
          <a:latin typeface="+mn-lt"/>
          <a:cs typeface="+mn-cs"/>
        </a:defRPr>
      </a:lvl2pPr>
      <a:lvl3pPr marL="1162050" indent="-268288" algn="l" rtl="0" eaLnBrk="0" fontAlgn="base" hangingPunct="0">
        <a:spcBef>
          <a:spcPct val="0"/>
        </a:spcBef>
        <a:spcAft>
          <a:spcPct val="30000"/>
        </a:spcAft>
        <a:buBlip>
          <a:blip r:embed="rId19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notesSlide" Target="../notesSlides/notesSlide4.xml"/><Relationship Id="rId2" Type="http://schemas.openxmlformats.org/officeDocument/2006/relationships/tags" Target="../tags/tag2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rosatom.ru/wps/wcm/connect/rosatom/rosatomsit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consearch.ru/detailed/19410/5/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1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17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16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539552" y="2204864"/>
            <a:ext cx="7776863" cy="172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ru-RU" sz="2000" i="1" dirty="0">
                <a:solidFill>
                  <a:schemeClr val="accent6">
                    <a:lumMod val="75000"/>
                  </a:schemeClr>
                </a:solidFill>
              </a:rPr>
              <a:t>Сессия 2 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 «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Антимонопольный комплаенс в сфере закупок: потребность или формальность»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опыт ГК «Росатом»</a:t>
            </a:r>
            <a:r>
              <a:rPr lang="ru-RU" sz="2400" dirty="0"/>
              <a:t>	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775" y="4797153"/>
            <a:ext cx="5888038" cy="576064"/>
          </a:xfrm>
          <a:noFill/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altLang="ru-RU" sz="1600" dirty="0" smtClean="0">
                <a:solidFill>
                  <a:schemeClr val="hlink"/>
                </a:solidFill>
              </a:rPr>
              <a:t>Докладчик</a:t>
            </a:r>
            <a:r>
              <a:rPr lang="ru-RU" altLang="ru-RU" sz="1600" dirty="0" smtClean="0">
                <a:solidFill>
                  <a:schemeClr val="hlink"/>
                </a:solidFill>
              </a:rPr>
              <a:t>:  </a:t>
            </a:r>
            <a:r>
              <a:rPr lang="ru-RU" altLang="ru-RU" sz="1800" dirty="0" smtClean="0">
                <a:solidFill>
                  <a:schemeClr val="hlink"/>
                </a:solidFill>
              </a:rPr>
              <a:t> </a:t>
            </a:r>
            <a:r>
              <a:rPr lang="ru-RU" sz="1800" dirty="0">
                <a:solidFill>
                  <a:schemeClr val="hlink"/>
                </a:solidFill>
              </a:rPr>
              <a:t>Коновалов Валерий Павлович – </a:t>
            </a:r>
            <a:r>
              <a:rPr lang="ru-RU" b="0" i="1" dirty="0">
                <a:solidFill>
                  <a:schemeClr val="accent6">
                    <a:lumMod val="75000"/>
                  </a:schemeClr>
                </a:solidFill>
              </a:rPr>
              <a:t>заместитель директора Департамента внутреннего аудита </a:t>
            </a:r>
            <a:r>
              <a:rPr lang="ru-RU" b="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b="0" dirty="0"/>
              <a:t>	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ru-RU" altLang="ru-RU" sz="1600" b="0" dirty="0" smtClean="0">
                <a:solidFill>
                  <a:schemeClr val="hlink"/>
                </a:solidFill>
              </a:rPr>
              <a:t>2</a:t>
            </a:r>
            <a:r>
              <a:rPr lang="en-US" altLang="ru-RU" sz="1600" b="0" dirty="0" smtClean="0">
                <a:solidFill>
                  <a:schemeClr val="hlink"/>
                </a:solidFill>
              </a:rPr>
              <a:t>9</a:t>
            </a:r>
            <a:r>
              <a:rPr lang="ru-RU" altLang="ru-RU" sz="1600" b="0" dirty="0" smtClean="0">
                <a:solidFill>
                  <a:schemeClr val="hlink"/>
                </a:solidFill>
              </a:rPr>
              <a:t>.</a:t>
            </a:r>
            <a:r>
              <a:rPr lang="en-US" altLang="ru-RU" sz="1600" b="0" dirty="0" smtClean="0">
                <a:solidFill>
                  <a:schemeClr val="hlink"/>
                </a:solidFill>
              </a:rPr>
              <a:t>08</a:t>
            </a:r>
            <a:r>
              <a:rPr lang="ru-RU" altLang="ru-RU" sz="1600" b="0" dirty="0" smtClean="0">
                <a:solidFill>
                  <a:schemeClr val="hlink"/>
                </a:solidFill>
              </a:rPr>
              <a:t>.2018</a:t>
            </a:r>
            <a:endParaRPr lang="ru-RU" altLang="ru-RU" sz="1600" b="0" i="1" dirty="0">
              <a:solidFill>
                <a:schemeClr val="hlink"/>
              </a:solidFill>
            </a:endParaRPr>
          </a:p>
        </p:txBody>
      </p:sp>
      <p:sp>
        <p:nvSpPr>
          <p:cNvPr id="134148" name="b--sw3tSuYwFh9d4syvsTVb" hidden="1"/>
          <p:cNvSpPr>
            <a:spLocks noChangeArrowheads="1"/>
          </p:cNvSpPr>
          <p:nvPr/>
        </p:nvSpPr>
        <p:spPr bwMode="auto">
          <a:xfrm>
            <a:off x="63500" y="6731000"/>
            <a:ext cx="63500" cy="635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998872" y="980728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Конференция  «</a:t>
            </a:r>
            <a:r>
              <a:rPr lang="ru-RU" sz="1200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Новый этап развития антимонопольного комплаенса в России</a:t>
            </a:r>
            <a:r>
              <a:rPr lang="ru-RU" sz="12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»</a:t>
            </a:r>
          </a:p>
          <a:p>
            <a:r>
              <a:rPr lang="ru-RU" sz="1200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Москва, «Аналитический центр при Правительстве Российской Федерации»</a:t>
            </a:r>
            <a:r>
              <a:rPr lang="en-US" sz="12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ru-RU" sz="1200" i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519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400" dirty="0" smtClean="0">
                <a:latin typeface="Arial Narrow" panose="020B0606020202030204" pitchFamily="34" charset="0"/>
              </a:rPr>
              <a:t>СИСТЕМА КОНТРОЛЯ ЗАКУПОК В АТОМНОЙ ОТРАСЛИ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B2863-D3E7-4FE5-BE8D-39DF38077363}" type="slidenum">
              <a:rPr lang="ru-RU" smtClean="0">
                <a:solidFill>
                  <a:srgbClr val="003274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003274"/>
              </a:solidFill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079500" y="1916833"/>
            <a:ext cx="3168650" cy="936104"/>
          </a:xfrm>
          <a:prstGeom prst="rect">
            <a:avLst/>
          </a:prstGeom>
          <a:solidFill>
            <a:srgbClr val="7F0F03"/>
          </a:solidFill>
          <a:ln w="9525">
            <a:solidFill>
              <a:srgbClr val="7F0F03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>
                <a:solidFill>
                  <a:srgbClr val="FFFFFF"/>
                </a:solidFill>
                <a:latin typeface="Arial Narrow" panose="020B0606020202030204" pitchFamily="34" charset="0"/>
              </a:rPr>
              <a:t>«Общественный» контроль (контроль заинтересованной стороны)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5785325" y="1916833"/>
            <a:ext cx="1997351" cy="95333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>
                <a:solidFill>
                  <a:srgbClr val="FFFFFF"/>
                </a:solidFill>
                <a:latin typeface="Arial Narrow" panose="020B0606020202030204" pitchFamily="34" charset="0"/>
              </a:rPr>
              <a:t>Внутренний контроль </a:t>
            </a:r>
          </a:p>
          <a:p>
            <a:pPr algn="ctr"/>
            <a:r>
              <a:rPr lang="ru-RU" sz="1600" b="1" dirty="0">
                <a:solidFill>
                  <a:srgbClr val="FFFFFF"/>
                </a:solidFill>
                <a:latin typeface="Arial Narrow" panose="020B0606020202030204" pitchFamily="34" charset="0"/>
              </a:rPr>
              <a:t>(223-ФЗ и прочие)</a:t>
            </a:r>
          </a:p>
        </p:txBody>
      </p:sp>
      <p:sp>
        <p:nvSpPr>
          <p:cNvPr id="25608" name="Rectangle 10"/>
          <p:cNvSpPr>
            <a:spLocks noChangeArrowheads="1"/>
          </p:cNvSpPr>
          <p:nvPr/>
        </p:nvSpPr>
        <p:spPr bwMode="auto">
          <a:xfrm>
            <a:off x="475381" y="4021108"/>
            <a:ext cx="3487020" cy="1305447"/>
          </a:xfrm>
          <a:prstGeom prst="rect">
            <a:avLst/>
          </a:prstGeom>
          <a:solidFill>
            <a:schemeClr val="bg1"/>
          </a:solidFill>
          <a:ln w="9525">
            <a:solidFill>
              <a:srgbClr val="7F0F03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>
                <a:solidFill>
                  <a:srgbClr val="7F0F03"/>
                </a:solidFill>
                <a:latin typeface="Arial Narrow" panose="020B0606020202030204" pitchFamily="34" charset="0"/>
              </a:rPr>
              <a:t>ОТКРЫТЫЕ</a:t>
            </a:r>
            <a:r>
              <a:rPr lang="ru-RU" sz="1600" dirty="0">
                <a:solidFill>
                  <a:srgbClr val="7F0F03"/>
                </a:solidFill>
                <a:latin typeface="Arial Narrow" panose="020B0606020202030204" pitchFamily="34" charset="0"/>
              </a:rPr>
              <a:t> ЗАКУПКИ И СВЕДЕНИЯ О ЗАКЛЮЧЕННЫХ ДОГОВОРАХ </a:t>
            </a:r>
          </a:p>
        </p:txBody>
      </p:sp>
      <p:sp>
        <p:nvSpPr>
          <p:cNvPr id="25609" name="Rectangle 11"/>
          <p:cNvSpPr>
            <a:spLocks noChangeArrowheads="1"/>
          </p:cNvSpPr>
          <p:nvPr/>
        </p:nvSpPr>
        <p:spPr bwMode="auto">
          <a:xfrm>
            <a:off x="4635769" y="4002210"/>
            <a:ext cx="4273437" cy="128163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dirty="0">
                <a:solidFill>
                  <a:srgbClr val="7F0F03"/>
                </a:solidFill>
              </a:rPr>
              <a:t>ВСЕ ЗАКУПКИ, ВКЛЮЧАЯ </a:t>
            </a:r>
            <a:r>
              <a:rPr lang="ru-RU" sz="1400" b="1" dirty="0">
                <a:solidFill>
                  <a:srgbClr val="7F0F03"/>
                </a:solidFill>
              </a:rPr>
              <a:t>ЗАКРЫТЫЕ И НЕКОНКУРЕНТНЫЕ ЗАКУПКИ + ЕП</a:t>
            </a:r>
            <a:endParaRPr lang="ru-RU" sz="1400" dirty="0">
              <a:solidFill>
                <a:srgbClr val="7F0F03"/>
              </a:solidFill>
            </a:endParaRPr>
          </a:p>
        </p:txBody>
      </p:sp>
      <p:sp>
        <p:nvSpPr>
          <p:cNvPr id="25610" name="Line 12"/>
          <p:cNvSpPr>
            <a:spLocks noChangeShapeType="1"/>
          </p:cNvSpPr>
          <p:nvPr/>
        </p:nvSpPr>
        <p:spPr bwMode="auto">
          <a:xfrm flipH="1">
            <a:off x="2027486" y="2852937"/>
            <a:ext cx="646113" cy="1150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i="1">
              <a:solidFill>
                <a:srgbClr val="414142"/>
              </a:solidFill>
            </a:endParaRPr>
          </a:p>
        </p:txBody>
      </p:sp>
      <p:sp>
        <p:nvSpPr>
          <p:cNvPr id="25611" name="Line 13"/>
          <p:cNvSpPr>
            <a:spLocks noChangeShapeType="1"/>
          </p:cNvSpPr>
          <p:nvPr/>
        </p:nvSpPr>
        <p:spPr bwMode="auto">
          <a:xfrm>
            <a:off x="5914876" y="2870171"/>
            <a:ext cx="647700" cy="1150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i="1">
              <a:solidFill>
                <a:srgbClr val="414142"/>
              </a:solidFill>
            </a:endParaRPr>
          </a:p>
        </p:txBody>
      </p:sp>
      <p:sp>
        <p:nvSpPr>
          <p:cNvPr id="25613" name="Text Box 21"/>
          <p:cNvSpPr txBox="1">
            <a:spLocks noChangeArrowheads="1"/>
          </p:cNvSpPr>
          <p:nvPr/>
        </p:nvSpPr>
        <p:spPr bwMode="auto">
          <a:xfrm>
            <a:off x="4036700" y="4445231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i="1" dirty="0">
                <a:solidFill>
                  <a:srgbClr val="3E87BD">
                    <a:lumMod val="50000"/>
                  </a:srgbClr>
                </a:solidFill>
              </a:rPr>
              <a:t>+</a:t>
            </a:r>
          </a:p>
        </p:txBody>
      </p:sp>
      <p:sp>
        <p:nvSpPr>
          <p:cNvPr id="12" name="Скругленная прямоугольная выноска 11"/>
          <p:cNvSpPr/>
          <p:nvPr/>
        </p:nvSpPr>
        <p:spPr bwMode="auto">
          <a:xfrm>
            <a:off x="6723360" y="3187991"/>
            <a:ext cx="2214578" cy="529042"/>
          </a:xfrm>
          <a:prstGeom prst="wedgeRoundRectCallout">
            <a:avLst>
              <a:gd name="adj1" fmla="val -71490"/>
              <a:gd name="adj2" fmla="val -9244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i="1" dirty="0">
                <a:solidFill>
                  <a:srgbClr val="414142"/>
                </a:solidFill>
              </a:rPr>
              <a:t>Выездные и камеральные  проверки</a:t>
            </a: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179387" y="5845876"/>
            <a:ext cx="1979612" cy="48009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FFFFFF"/>
                </a:solidFill>
                <a:latin typeface="Arial Narrow" panose="020B0606020202030204" pitchFamily="34" charset="0"/>
              </a:rPr>
              <a:t>ФАС России</a:t>
            </a: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350542" y="5820428"/>
            <a:ext cx="2285228" cy="50554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FFFFFF"/>
                </a:solidFill>
                <a:latin typeface="Arial Narrow" panose="020B0606020202030204" pitchFamily="34" charset="0"/>
              </a:rPr>
              <a:t>Отраслевые органы по рассмотрению жалоб (ЦАК)</a:t>
            </a:r>
          </a:p>
        </p:txBody>
      </p:sp>
      <p:cxnSp>
        <p:nvCxnSpPr>
          <p:cNvPr id="6" name="Прямая со стрелкой 5"/>
          <p:cNvCxnSpPr>
            <a:stCxn id="25608" idx="2"/>
            <a:endCxn id="3" idx="0"/>
          </p:cNvCxnSpPr>
          <p:nvPr/>
        </p:nvCxnSpPr>
        <p:spPr bwMode="auto">
          <a:xfrm flipH="1">
            <a:off x="1169193" y="5326555"/>
            <a:ext cx="1049698" cy="5193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Прямая со стрелкой 7"/>
          <p:cNvCxnSpPr>
            <a:stCxn id="25608" idx="2"/>
            <a:endCxn id="4" idx="0"/>
          </p:cNvCxnSpPr>
          <p:nvPr/>
        </p:nvCxnSpPr>
        <p:spPr bwMode="auto">
          <a:xfrm>
            <a:off x="2218891" y="5326555"/>
            <a:ext cx="1274265" cy="4938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690568" y="5514255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414142"/>
                </a:solidFill>
              </a:rPr>
              <a:t>Жалобы</a:t>
            </a: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4932819" y="5820428"/>
            <a:ext cx="2849858" cy="49227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FFFFFF"/>
                </a:solidFill>
                <a:latin typeface="Arial Narrow" panose="020B0606020202030204" pitchFamily="34" charset="0"/>
              </a:rPr>
              <a:t>«Горячая линия»  ГК Росатом по борьбе с коррупцией </a:t>
            </a:r>
          </a:p>
        </p:txBody>
      </p:sp>
      <p:cxnSp>
        <p:nvCxnSpPr>
          <p:cNvPr id="20" name="Прямая со стрелкой 19"/>
          <p:cNvCxnSpPr>
            <a:stCxn id="25608" idx="2"/>
            <a:endCxn id="29" idx="0"/>
          </p:cNvCxnSpPr>
          <p:nvPr/>
        </p:nvCxnSpPr>
        <p:spPr bwMode="auto">
          <a:xfrm>
            <a:off x="2218891" y="5326555"/>
            <a:ext cx="4138857" cy="4938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202036" y="5512651"/>
            <a:ext cx="1798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414142"/>
                </a:solidFill>
              </a:rPr>
              <a:t>Обращения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4539937" y="1916833"/>
            <a:ext cx="1245389" cy="945397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 w="9525">
            <a:solidFill>
              <a:schemeClr val="tx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 dirty="0">
                <a:solidFill>
                  <a:srgbClr val="FFFFFF"/>
                </a:solidFill>
                <a:latin typeface="Arial Narrow" panose="020B0606020202030204" pitchFamily="34" charset="0"/>
              </a:rPr>
              <a:t>Ведомственный контроль </a:t>
            </a:r>
            <a:endParaRPr lang="ru-RU" sz="12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ru-RU" sz="1400" b="1" dirty="0">
                <a:solidFill>
                  <a:srgbClr val="FFFFFF"/>
                </a:solidFill>
                <a:latin typeface="Arial Narrow" panose="020B0606020202030204" pitchFamily="34" charset="0"/>
              </a:rPr>
              <a:t>44-ФЗ</a:t>
            </a:r>
            <a:r>
              <a:rPr lang="ru-RU" sz="1600" b="1" dirty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755576" y="1556792"/>
            <a:ext cx="7416824" cy="1512168"/>
          </a:xfrm>
          <a:prstGeom prst="rect">
            <a:avLst/>
          </a:prstGeom>
          <a:noFill/>
          <a:ln w="19050" cap="flat" cmpd="sng" algn="ctr">
            <a:solidFill>
              <a:srgbClr val="00206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i="1">
              <a:solidFill>
                <a:srgbClr val="4141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972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327AE662-D570-40E7-A7CA-85AAC083F90B}" type="slidenum">
              <a:rPr lang="ru-RU" altLang="ru-RU" sz="1800" smtClean="0">
                <a:solidFill>
                  <a:srgbClr val="003274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11</a:t>
            </a:fld>
            <a:endParaRPr lang="ru-RU" altLang="ru-RU" sz="1800" smtClean="0">
              <a:solidFill>
                <a:srgbClr val="003274"/>
              </a:solidFill>
            </a:endParaRPr>
          </a:p>
        </p:txBody>
      </p:sp>
      <p:sp>
        <p:nvSpPr>
          <p:cNvPr id="148483" name="Заголовок 1"/>
          <p:cNvSpPr txBox="1">
            <a:spLocks/>
          </p:cNvSpPr>
          <p:nvPr/>
        </p:nvSpPr>
        <p:spPr bwMode="auto">
          <a:xfrm>
            <a:off x="250825" y="0"/>
            <a:ext cx="7850188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9" tIns="45685" rIns="91369" bIns="45685"/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000" b="1">
              <a:solidFill>
                <a:srgbClr val="003274"/>
              </a:solidFill>
            </a:endParaRPr>
          </a:p>
        </p:txBody>
      </p:sp>
      <p:sp>
        <p:nvSpPr>
          <p:cNvPr id="148484" name="Заголовок 1"/>
          <p:cNvSpPr txBox="1">
            <a:spLocks/>
          </p:cNvSpPr>
          <p:nvPr/>
        </p:nvSpPr>
        <p:spPr bwMode="auto">
          <a:xfrm>
            <a:off x="202656" y="23774"/>
            <a:ext cx="7808913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9" tIns="45685" rIns="91369" bIns="45685" anchor="ctr"/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b="1" dirty="0" smtClean="0">
                <a:solidFill>
                  <a:srgbClr val="003274"/>
                </a:solidFill>
                <a:latin typeface="Arial Narrow" panose="020B0606020202030204" pitchFamily="34" charset="0"/>
              </a:rPr>
              <a:t>ДИАГРАММА КОНТРОЛЯ В БИЗНЕС-ПРОЦЕССАХ</a:t>
            </a:r>
            <a:endParaRPr lang="ru-RU" altLang="ru-RU" sz="2400" b="1" dirty="0">
              <a:solidFill>
                <a:srgbClr val="003274"/>
              </a:solidFill>
              <a:latin typeface="Arial Narrow" panose="020B0606020202030204" pitchFamily="34" charset="0"/>
            </a:endParaRPr>
          </a:p>
        </p:txBody>
      </p:sp>
      <p:sp>
        <p:nvSpPr>
          <p:cNvPr id="148485" name="TextBox 59"/>
          <p:cNvSpPr txBox="1">
            <a:spLocks noChangeArrowheads="1"/>
          </p:cNvSpPr>
          <p:nvPr/>
        </p:nvSpPr>
        <p:spPr bwMode="auto">
          <a:xfrm>
            <a:off x="6213832" y="2161069"/>
            <a:ext cx="29670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3200" b="1" dirty="0">
                <a:solidFill>
                  <a:srgbClr val="414142"/>
                </a:solidFill>
                <a:latin typeface="Arial Narrow" panose="020B0606020202030204" pitchFamily="34" charset="0"/>
              </a:rPr>
              <a:t>80% </a:t>
            </a:r>
            <a:r>
              <a:rPr lang="ru-RU" altLang="ru-RU" sz="2000" b="1" dirty="0">
                <a:solidFill>
                  <a:srgbClr val="414142"/>
                </a:solidFill>
                <a:latin typeface="Arial Narrow" panose="020B0606020202030204" pitchFamily="34" charset="0"/>
              </a:rPr>
              <a:t>- </a:t>
            </a:r>
            <a:r>
              <a:rPr lang="ru-RU" altLang="ru-RU" sz="2000" b="1" dirty="0" smtClean="0">
                <a:solidFill>
                  <a:srgbClr val="414142"/>
                </a:solidFill>
                <a:latin typeface="Arial Narrow" panose="020B0606020202030204" pitchFamily="34" charset="0"/>
              </a:rPr>
              <a:t>менеджеры</a:t>
            </a:r>
            <a:endParaRPr lang="ru-RU" altLang="ru-RU" sz="2000" b="1" dirty="0">
              <a:solidFill>
                <a:srgbClr val="414142"/>
              </a:solidFill>
              <a:latin typeface="Arial Narrow" panose="020B0606020202030204" pitchFamily="34" charset="0"/>
            </a:endParaRPr>
          </a:p>
        </p:txBody>
      </p:sp>
      <p:sp>
        <p:nvSpPr>
          <p:cNvPr id="148486" name="TextBox 62"/>
          <p:cNvSpPr txBox="1">
            <a:spLocks noChangeArrowheads="1"/>
          </p:cNvSpPr>
          <p:nvPr/>
        </p:nvSpPr>
        <p:spPr bwMode="auto">
          <a:xfrm>
            <a:off x="6223188" y="2891746"/>
            <a:ext cx="29670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3200" b="1" dirty="0">
                <a:solidFill>
                  <a:srgbClr val="414142"/>
                </a:solidFill>
                <a:latin typeface="Arial Narrow" panose="020B0606020202030204" pitchFamily="34" charset="0"/>
              </a:rPr>
              <a:t>20% </a:t>
            </a:r>
            <a:r>
              <a:rPr lang="ru-RU" altLang="ru-RU" sz="2000" b="1" dirty="0">
                <a:solidFill>
                  <a:srgbClr val="414142"/>
                </a:solidFill>
                <a:latin typeface="Arial Narrow" panose="020B0606020202030204" pitchFamily="34" charset="0"/>
              </a:rPr>
              <a:t>- </a:t>
            </a:r>
            <a:r>
              <a:rPr lang="ru-RU" altLang="ru-RU" sz="2000" b="1" dirty="0" smtClean="0">
                <a:solidFill>
                  <a:srgbClr val="414142"/>
                </a:solidFill>
                <a:latin typeface="Arial Narrow" panose="020B0606020202030204" pitchFamily="34" charset="0"/>
              </a:rPr>
              <a:t>контролеры</a:t>
            </a:r>
            <a:endParaRPr lang="ru-RU" altLang="ru-RU" sz="2000" b="1" dirty="0">
              <a:solidFill>
                <a:srgbClr val="414142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48487" name="Группа 5"/>
          <p:cNvGrpSpPr>
            <a:grpSpLocks/>
          </p:cNvGrpSpPr>
          <p:nvPr/>
        </p:nvGrpSpPr>
        <p:grpSpPr bwMode="auto">
          <a:xfrm>
            <a:off x="0" y="2060848"/>
            <a:ext cx="6156176" cy="3962615"/>
            <a:chOff x="1547664" y="1430196"/>
            <a:chExt cx="6192688" cy="3904833"/>
          </a:xfrm>
        </p:grpSpPr>
        <p:sp>
          <p:nvSpPr>
            <p:cNvPr id="9" name="Овал 8"/>
            <p:cNvSpPr/>
            <p:nvPr/>
          </p:nvSpPr>
          <p:spPr>
            <a:xfrm>
              <a:off x="1547664" y="1430196"/>
              <a:ext cx="6192688" cy="3904833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369" tIns="45685" rIns="91369" bIns="45685"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2000544" y="1816796"/>
              <a:ext cx="5257067" cy="3168774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>
              <a:solidFill>
                <a:schemeClr val="accent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369" tIns="45685" rIns="91369" bIns="45685"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2556278" y="2248978"/>
              <a:ext cx="4104128" cy="2304409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 w="19050">
              <a:solidFill>
                <a:schemeClr val="accent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369" tIns="45685" rIns="91369" bIns="45685"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3478628" y="2691290"/>
              <a:ext cx="2222931" cy="1529520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 w="19050">
              <a:solidFill>
                <a:schemeClr val="accent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369" tIns="45685" rIns="91369" bIns="45685"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504005" y="2971967"/>
              <a:ext cx="2173718" cy="1005840"/>
            </a:xfrm>
            <a:prstGeom prst="rect">
              <a:avLst/>
            </a:prstGeom>
          </p:spPr>
          <p:txBody>
            <a:bodyPr spcFirstLastPara="1" wrap="none" lIns="91369" tIns="45685" rIns="91369" bIns="45685">
              <a:prstTxWarp prst="textArchUp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ru-RU" sz="1600" b="1" dirty="0">
                  <a:solidFill>
                    <a:srgbClr val="414142"/>
                  </a:solidFill>
                </a:rPr>
                <a:t>Менеджмент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771800" y="2537647"/>
              <a:ext cx="3669999" cy="2547537"/>
            </a:xfrm>
            <a:prstGeom prst="rect">
              <a:avLst/>
            </a:prstGeom>
          </p:spPr>
          <p:txBody>
            <a:bodyPr spcFirstLastPara="1" wrap="none" lIns="91369" tIns="45685" rIns="91369" bIns="45685">
              <a:prstTxWarp prst="textArchUp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ru-RU" sz="2000" b="1" dirty="0">
                  <a:solidFill>
                    <a:srgbClr val="414142"/>
                  </a:solidFill>
                </a:rPr>
                <a:t>Управление рисками + КРД 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483181" y="4337847"/>
              <a:ext cx="2336843" cy="447636"/>
            </a:xfrm>
            <a:prstGeom prst="rect">
              <a:avLst/>
            </a:prstGeom>
          </p:spPr>
          <p:txBody>
            <a:bodyPr spcFirstLastPara="1" wrap="none" lIns="91369" tIns="45685" rIns="91369" bIns="45685">
              <a:prstTxWarp prst="textArchDown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ru-RU" sz="2000" b="1" dirty="0">
                  <a:solidFill>
                    <a:srgbClr val="414142"/>
                  </a:solidFill>
                </a:rPr>
                <a:t>Внутренний аудит</a:t>
              </a:r>
            </a:p>
          </p:txBody>
        </p:sp>
        <p:pic>
          <p:nvPicPr>
            <p:cNvPr id="148498" name="Picture 2" descr="Материалы за 2013 год &quot; Севастопольская газета &quot;Вести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1223"/>
            <a:stretch>
              <a:fillRect/>
            </a:stretch>
          </p:blipFill>
          <p:spPr bwMode="auto">
            <a:xfrm>
              <a:off x="4100179" y="3095179"/>
              <a:ext cx="941557" cy="882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Прямоугольник 17"/>
            <p:cNvSpPr/>
            <p:nvPr/>
          </p:nvSpPr>
          <p:spPr>
            <a:xfrm>
              <a:off x="1763688" y="1714208"/>
              <a:ext cx="5709740" cy="3052372"/>
            </a:xfrm>
            <a:prstGeom prst="rect">
              <a:avLst/>
            </a:prstGeom>
          </p:spPr>
          <p:txBody>
            <a:bodyPr spcFirstLastPara="1" wrap="none" lIns="91369" tIns="45685" rIns="91369" bIns="45685">
              <a:prstTxWarp prst="textArchUp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ru-RU" b="1" dirty="0">
                  <a:solidFill>
                    <a:srgbClr val="414142"/>
                  </a:solidFill>
                </a:rPr>
                <a:t>Контроль заинтересованных сторон</a:t>
              </a:r>
            </a:p>
          </p:txBody>
        </p:sp>
      </p:grpSp>
      <p:cxnSp>
        <p:nvCxnSpPr>
          <p:cNvPr id="19" name="Соединительная линия уступом 18"/>
          <p:cNvCxnSpPr/>
          <p:nvPr/>
        </p:nvCxnSpPr>
        <p:spPr>
          <a:xfrm>
            <a:off x="510130" y="1964059"/>
            <a:ext cx="5676194" cy="4468508"/>
          </a:xfrm>
          <a:prstGeom prst="bentConnector3">
            <a:avLst>
              <a:gd name="adj1" fmla="val 100342"/>
            </a:avLst>
          </a:prstGeom>
          <a:noFill/>
          <a:ln w="19050" cap="flat" cmpd="sng" algn="ctr">
            <a:solidFill>
              <a:srgbClr val="B12726"/>
            </a:solidFill>
            <a:prstDash val="soli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7236296" y="4042155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414142"/>
                </a:solidFill>
                <a:latin typeface="Arial Narrow" panose="020B0606020202030204" pitchFamily="34" charset="0"/>
              </a:rPr>
              <a:t>Активный контроль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36296" y="5011525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414142"/>
                </a:solidFill>
                <a:latin typeface="Arial Narrow" panose="020B0606020202030204" pitchFamily="34" charset="0"/>
              </a:rPr>
              <a:t>Реактивный контроль</a:t>
            </a: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6516216" y="4198313"/>
            <a:ext cx="576064" cy="382815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i="1">
              <a:solidFill>
                <a:srgbClr val="41414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6516216" y="5085184"/>
            <a:ext cx="576064" cy="38060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i="1">
              <a:solidFill>
                <a:srgbClr val="4141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53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68847" y="77789"/>
            <a:ext cx="8437744" cy="1119187"/>
          </a:xfrm>
        </p:spPr>
        <p:txBody>
          <a:bodyPr/>
          <a:lstStyle/>
          <a:p>
            <a:r>
              <a:rPr lang="ru-RU" sz="2800" dirty="0" smtClean="0">
                <a:cs typeface="Arial" pitchFamily="34" charset="0"/>
              </a:rPr>
              <a:t>Подходы при аудите комплаенс-функции</a:t>
            </a:r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49257EF-45BF-444E-88C6-39B2A959C895}" type="slidenum">
              <a:rPr lang="ru-RU" smtClean="0">
                <a:solidFill>
                  <a:srgbClr val="003274"/>
                </a:solidFill>
              </a:rPr>
              <a:pPr eaLnBrk="1" hangingPunct="1"/>
              <a:t>2</a:t>
            </a:fld>
            <a:endParaRPr lang="ru-RU" dirty="0" smtClean="0">
              <a:solidFill>
                <a:srgbClr val="003274"/>
              </a:solidFill>
            </a:endParaRPr>
          </a:p>
        </p:txBody>
      </p:sp>
      <p:pic>
        <p:nvPicPr>
          <p:cNvPr id="34820" name="Рисунок 2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18" y="1543050"/>
            <a:ext cx="5557474" cy="425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185555" y="1052514"/>
            <a:ext cx="3511869" cy="617537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414142"/>
                </a:solidFill>
              </a:rPr>
              <a:t>Базовые области комплаенс </a:t>
            </a:r>
            <a:endParaRPr lang="ru-RU" sz="1400" b="1" dirty="0" smtClean="0">
              <a:solidFill>
                <a:srgbClr val="FFFFFF"/>
              </a:solidFill>
            </a:endParaRPr>
          </a:p>
        </p:txBody>
      </p:sp>
      <p:sp>
        <p:nvSpPr>
          <p:cNvPr id="34822" name="TextBox 35"/>
          <p:cNvSpPr txBox="1">
            <a:spLocks noChangeArrowheads="1"/>
          </p:cNvSpPr>
          <p:nvPr/>
        </p:nvSpPr>
        <p:spPr bwMode="auto">
          <a:xfrm>
            <a:off x="193716" y="5826684"/>
            <a:ext cx="576661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414142"/>
                </a:solidFill>
              </a:rPr>
              <a:t>16 комплаенс-областей взято в работу </a:t>
            </a:r>
            <a:endParaRPr lang="ru-RU" b="1" dirty="0" smtClean="0">
              <a:solidFill>
                <a:srgbClr val="414142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414142"/>
                </a:solidFill>
              </a:rPr>
              <a:t>для </a:t>
            </a:r>
            <a:r>
              <a:rPr lang="ru-RU" b="1" dirty="0">
                <a:solidFill>
                  <a:srgbClr val="414142"/>
                </a:solidFill>
              </a:rPr>
              <a:t>составления карты рисков</a:t>
            </a:r>
          </a:p>
        </p:txBody>
      </p:sp>
      <p:sp>
        <p:nvSpPr>
          <p:cNvPr id="23564" name="TextBox 2"/>
          <p:cNvSpPr txBox="1">
            <a:spLocks noChangeArrowheads="1"/>
          </p:cNvSpPr>
          <p:nvPr/>
        </p:nvSpPr>
        <p:spPr bwMode="auto">
          <a:xfrm>
            <a:off x="7029712" y="2520950"/>
            <a:ext cx="1897784" cy="2062103"/>
          </a:xfrm>
          <a:prstGeom prst="rect">
            <a:avLst/>
          </a:prstGeom>
          <a:noFill/>
          <a:ln w="952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414142"/>
                </a:solidFill>
              </a:rPr>
              <a:t>27 </a:t>
            </a:r>
            <a:r>
              <a:rPr lang="ru-RU" dirty="0" smtClean="0">
                <a:solidFill>
                  <a:srgbClr val="414142"/>
                </a:solidFill>
              </a:rPr>
              <a:t>актуальных комплаенс-рисков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414142"/>
                </a:solidFill>
              </a:rPr>
              <a:t>(выявлены по результатам анкетирования по отрасли)</a:t>
            </a:r>
          </a:p>
        </p:txBody>
      </p:sp>
      <p:sp>
        <p:nvSpPr>
          <p:cNvPr id="4" name="Овал 3"/>
          <p:cNvSpPr/>
          <p:nvPr/>
        </p:nvSpPr>
        <p:spPr bwMode="auto">
          <a:xfrm>
            <a:off x="5994965" y="3213100"/>
            <a:ext cx="812269" cy="8636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88900" rIns="889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414142"/>
              </a:solidFill>
              <a:cs typeface="Arial"/>
            </a:endParaRPr>
          </a:p>
        </p:txBody>
      </p:sp>
      <p:sp>
        <p:nvSpPr>
          <p:cNvPr id="34825" name="TextBox 4"/>
          <p:cNvSpPr txBox="1">
            <a:spLocks noChangeArrowheads="1"/>
          </p:cNvSpPr>
          <p:nvPr/>
        </p:nvSpPr>
        <p:spPr bwMode="auto">
          <a:xfrm>
            <a:off x="5994965" y="2924175"/>
            <a:ext cx="812269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8800" dirty="0">
                <a:solidFill>
                  <a:srgbClr val="8FC0E3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933002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gray">
          <a:xfrm>
            <a:off x="-16425" y="3357563"/>
            <a:ext cx="2775751" cy="277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67460" bIns="0"/>
          <a:lstStyle/>
          <a:p>
            <a:pPr marL="177800" lvl="2" defTabSz="1014413" fontAlgn="auto">
              <a:spcBef>
                <a:spcPts val="600"/>
              </a:spcBef>
              <a:spcAft>
                <a:spcPts val="0"/>
              </a:spcAft>
              <a:buSzPct val="120000"/>
              <a:tabLst>
                <a:tab pos="1646238" algn="l"/>
                <a:tab pos="3294063" algn="l"/>
                <a:tab pos="4759325" algn="r"/>
              </a:tabLst>
            </a:pPr>
            <a:r>
              <a:rPr lang="ru-RU" sz="1200" b="1" dirty="0">
                <a:solidFill>
                  <a:srgbClr val="414142"/>
                </a:solidFill>
                <a:latin typeface="Arial"/>
                <a:cs typeface="Arial"/>
              </a:rPr>
              <a:t>Допущения:</a:t>
            </a:r>
          </a:p>
          <a:p>
            <a:pPr marL="177800" lvl="2" defTabSz="1014413" fontAlgn="auto">
              <a:spcBef>
                <a:spcPts val="600"/>
              </a:spcBef>
              <a:spcAft>
                <a:spcPts val="0"/>
              </a:spcAft>
              <a:buSzPct val="120000"/>
              <a:buFont typeface="Arial" pitchFamily="34" charset="0"/>
              <a:buChar char="•"/>
              <a:tabLst>
                <a:tab pos="1646238" algn="l"/>
                <a:tab pos="3294063" algn="l"/>
                <a:tab pos="4759325" algn="r"/>
              </a:tabLst>
            </a:pPr>
            <a:r>
              <a:rPr lang="ru-RU" sz="1200" dirty="0">
                <a:solidFill>
                  <a:srgbClr val="414142"/>
                </a:solidFill>
                <a:latin typeface="Arial"/>
                <a:cs typeface="Arial"/>
              </a:rPr>
              <a:t>Представление ключевых аспектов внедрения системы управления комплаенс-функцией в соответствии с международной практикой (</a:t>
            </a:r>
            <a:r>
              <a:rPr lang="en-US" sz="1200" dirty="0">
                <a:solidFill>
                  <a:srgbClr val="414142"/>
                </a:solidFill>
                <a:latin typeface="Arial"/>
                <a:cs typeface="Arial"/>
              </a:rPr>
              <a:t>compliance framework)</a:t>
            </a:r>
            <a:endParaRPr lang="ru-RU" sz="1200" dirty="0">
              <a:solidFill>
                <a:srgbClr val="414142"/>
              </a:solidFill>
              <a:latin typeface="Arial"/>
              <a:cs typeface="Arial"/>
            </a:endParaRPr>
          </a:p>
          <a:p>
            <a:pPr marL="177800" lvl="2" defTabSz="1014413" fontAlgn="auto">
              <a:spcBef>
                <a:spcPts val="600"/>
              </a:spcBef>
              <a:spcAft>
                <a:spcPts val="0"/>
              </a:spcAft>
              <a:buSzPct val="120000"/>
              <a:buFont typeface="Arial" pitchFamily="34" charset="0"/>
              <a:buChar char="•"/>
              <a:tabLst>
                <a:tab pos="1646238" algn="l"/>
                <a:tab pos="3294063" algn="l"/>
                <a:tab pos="4759325" algn="r"/>
              </a:tabLst>
            </a:pPr>
            <a:r>
              <a:rPr lang="ru-RU" sz="1200" dirty="0">
                <a:solidFill>
                  <a:srgbClr val="414142"/>
                </a:solidFill>
                <a:latin typeface="Arial"/>
                <a:cs typeface="Arial"/>
              </a:rPr>
              <a:t>Оценка степени их реализации в соответствии с мировой практикой</a:t>
            </a:r>
          </a:p>
          <a:p>
            <a:pPr marL="177800" lvl="2" defTabSz="1014413" fontAlgn="auto">
              <a:spcBef>
                <a:spcPts val="600"/>
              </a:spcBef>
              <a:spcAft>
                <a:spcPts val="0"/>
              </a:spcAft>
              <a:buSzPct val="120000"/>
              <a:buFont typeface="Arial" pitchFamily="34" charset="0"/>
              <a:buChar char="•"/>
              <a:tabLst>
                <a:tab pos="1646238" algn="l"/>
                <a:tab pos="3294063" algn="l"/>
                <a:tab pos="4759325" algn="r"/>
              </a:tabLst>
            </a:pPr>
            <a:r>
              <a:rPr lang="ru-RU" sz="1200" dirty="0">
                <a:solidFill>
                  <a:srgbClr val="414142"/>
                </a:solidFill>
                <a:latin typeface="Arial"/>
                <a:cs typeface="Arial"/>
              </a:rPr>
              <a:t>Методологический охват системы управления комплаенс-функцией всех организации отрасли с учетом специфики их комплаенс-профиля</a:t>
            </a:r>
          </a:p>
        </p:txBody>
      </p:sp>
      <p:sp>
        <p:nvSpPr>
          <p:cNvPr id="23597" name="Rectangle 66" descr="Light vertical"/>
          <p:cNvSpPr>
            <a:spLocks noChangeArrowheads="1"/>
          </p:cNvSpPr>
          <p:nvPr/>
        </p:nvSpPr>
        <p:spPr bwMode="auto">
          <a:xfrm>
            <a:off x="3216227" y="5975351"/>
            <a:ext cx="622641" cy="1111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1827" tIns="0" rIns="91827" bIns="91827" anchor="ctr"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endParaRPr lang="ru-RU" sz="1000" dirty="0">
              <a:solidFill>
                <a:srgbClr val="414142"/>
              </a:solidFill>
              <a:latin typeface="EYInterstate Light"/>
            </a:endParaRPr>
          </a:p>
        </p:txBody>
      </p:sp>
      <p:sp>
        <p:nvSpPr>
          <p:cNvPr id="23599" name="Rectangle 68"/>
          <p:cNvSpPr>
            <a:spLocks noChangeArrowheads="1"/>
          </p:cNvSpPr>
          <p:nvPr/>
        </p:nvSpPr>
        <p:spPr bwMode="auto">
          <a:xfrm>
            <a:off x="5193147" y="5975351"/>
            <a:ext cx="622641" cy="111125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1827" tIns="0" rIns="91827" bIns="91827" anchor="ctr"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endParaRPr lang="ru-RU" sz="1000" dirty="0">
              <a:solidFill>
                <a:srgbClr val="414142"/>
              </a:solidFill>
              <a:latin typeface="EYInterstate Light"/>
            </a:endParaRP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gray">
          <a:xfrm>
            <a:off x="3906059" y="5949951"/>
            <a:ext cx="2544314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67460" bIns="0"/>
          <a:lstStyle/>
          <a:p>
            <a:pPr marL="1588" lvl="1" defTabSz="1014413" fontAlgn="auto">
              <a:spcBef>
                <a:spcPts val="0"/>
              </a:spcBef>
              <a:spcAft>
                <a:spcPts val="0"/>
              </a:spcAft>
              <a:buClr>
                <a:srgbClr val="003274"/>
              </a:buClr>
              <a:buSzPct val="125000"/>
              <a:tabLst>
                <a:tab pos="1646238" algn="l"/>
                <a:tab pos="3294063" algn="l"/>
                <a:tab pos="4759325" algn="r"/>
              </a:tabLst>
            </a:pP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Требует улучшений</a:t>
            </a:r>
            <a:endParaRPr lang="en-GB" sz="1000" dirty="0">
              <a:solidFill>
                <a:srgbClr val="414142"/>
              </a:solidFill>
              <a:latin typeface="Arial"/>
              <a:cs typeface="Arial"/>
            </a:endParaRPr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gray">
          <a:xfrm>
            <a:off x="5923294" y="5949951"/>
            <a:ext cx="2244192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67460" bIns="0"/>
          <a:lstStyle/>
          <a:p>
            <a:pPr marL="1588" lvl="1" defTabSz="1014413" fontAlgn="auto">
              <a:spcBef>
                <a:spcPts val="0"/>
              </a:spcBef>
              <a:spcAft>
                <a:spcPts val="0"/>
              </a:spcAft>
              <a:buClr>
                <a:srgbClr val="003274"/>
              </a:buClr>
              <a:buSzPct val="125000"/>
              <a:tabLst>
                <a:tab pos="1646238" algn="l"/>
                <a:tab pos="3294063" algn="l"/>
                <a:tab pos="4759325" algn="r"/>
              </a:tabLst>
            </a:pP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Требует существенных улучшений</a:t>
            </a:r>
            <a:endParaRPr lang="en-GB" sz="1000" dirty="0">
              <a:solidFill>
                <a:srgbClr val="414142"/>
              </a:solidFill>
              <a:latin typeface="Arial"/>
              <a:cs typeface="Arial"/>
            </a:endParaRPr>
          </a:p>
        </p:txBody>
      </p:sp>
      <p:sp>
        <p:nvSpPr>
          <p:cNvPr id="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3286" y="188913"/>
            <a:ext cx="8330238" cy="796925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dirty="0" smtClean="0">
                <a:cs typeface="Arial" pitchFamily="34" charset="0"/>
              </a:rPr>
              <a:t>Основные элементы системы </a:t>
            </a:r>
            <a:br>
              <a:rPr lang="ru-RU" dirty="0" smtClean="0">
                <a:cs typeface="Arial" pitchFamily="34" charset="0"/>
              </a:rPr>
            </a:br>
            <a:r>
              <a:rPr lang="ru-RU" dirty="0" smtClean="0">
                <a:cs typeface="Arial" pitchFamily="34" charset="0"/>
              </a:rPr>
              <a:t>управления комплаенс-функцией</a:t>
            </a:r>
            <a:endParaRPr lang="en-US" dirty="0" smtClean="0">
              <a:solidFill>
                <a:srgbClr val="FF0000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48" name="Rectangle 27" descr="Light vertical"/>
          <p:cNvSpPr>
            <a:spLocks noChangeArrowheads="1"/>
          </p:cNvSpPr>
          <p:nvPr/>
        </p:nvSpPr>
        <p:spPr bwMode="auto">
          <a:xfrm>
            <a:off x="3169941" y="1412876"/>
            <a:ext cx="1322924" cy="777875"/>
          </a:xfrm>
          <a:prstGeom prst="rect">
            <a:avLst/>
          </a:prstGeom>
          <a:solidFill>
            <a:schemeClr val="accent3"/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1827" tIns="0" rIns="91827" bIns="91827" anchor="ctr"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r>
              <a:rPr lang="en-US" sz="1000" dirty="0">
                <a:solidFill>
                  <a:srgbClr val="414142"/>
                </a:solidFill>
                <a:latin typeface="Arial"/>
                <a:cs typeface="Arial"/>
              </a:rPr>
              <a:t>1</a:t>
            </a: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. Независимость функции комплаенс</a:t>
            </a:r>
            <a:endParaRPr lang="en-GB" sz="1000" dirty="0">
              <a:solidFill>
                <a:srgbClr val="414142"/>
              </a:solidFill>
              <a:latin typeface="Arial"/>
              <a:cs typeface="Arial"/>
            </a:endParaRPr>
          </a:p>
        </p:txBody>
      </p:sp>
      <p:sp>
        <p:nvSpPr>
          <p:cNvPr id="50" name="Rectangle 22" descr="Light vertical"/>
          <p:cNvSpPr>
            <a:spLocks noChangeArrowheads="1"/>
          </p:cNvSpPr>
          <p:nvPr/>
        </p:nvSpPr>
        <p:spPr bwMode="auto">
          <a:xfrm>
            <a:off x="4678014" y="1404938"/>
            <a:ext cx="1321430" cy="785812"/>
          </a:xfrm>
          <a:prstGeom prst="rect">
            <a:avLst/>
          </a:prstGeom>
          <a:solidFill>
            <a:schemeClr val="accent3"/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1827" tIns="0" rIns="91827" bIns="91827" anchor="ctr"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2.Организационная структура и распределение ответственности</a:t>
            </a:r>
            <a:endParaRPr lang="en-GB" sz="1000" dirty="0">
              <a:solidFill>
                <a:srgbClr val="414142"/>
              </a:solidFill>
              <a:latin typeface="Arial"/>
              <a:cs typeface="Arial"/>
            </a:endParaRPr>
          </a:p>
        </p:txBody>
      </p:sp>
      <p:sp>
        <p:nvSpPr>
          <p:cNvPr id="63" name="Rectangle 27" descr="Light vertical"/>
          <p:cNvSpPr>
            <a:spLocks noChangeArrowheads="1"/>
          </p:cNvSpPr>
          <p:nvPr/>
        </p:nvSpPr>
        <p:spPr bwMode="auto">
          <a:xfrm>
            <a:off x="6214456" y="1404939"/>
            <a:ext cx="1321431" cy="77787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1827" tIns="0" rIns="91827" bIns="91827" anchor="ctr"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3. Области комплаенс</a:t>
            </a:r>
            <a:endParaRPr lang="en-GB" sz="1000" dirty="0">
              <a:solidFill>
                <a:srgbClr val="414142"/>
              </a:solidFill>
              <a:latin typeface="Arial"/>
              <a:cs typeface="Arial"/>
            </a:endParaRPr>
          </a:p>
        </p:txBody>
      </p:sp>
      <p:sp>
        <p:nvSpPr>
          <p:cNvPr id="65" name="Rectangle 31"/>
          <p:cNvSpPr>
            <a:spLocks noChangeArrowheads="1"/>
          </p:cNvSpPr>
          <p:nvPr/>
        </p:nvSpPr>
        <p:spPr bwMode="auto">
          <a:xfrm>
            <a:off x="7729996" y="1404939"/>
            <a:ext cx="1322924" cy="7778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1827" tIns="0" rIns="91827" bIns="91827"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r>
              <a:rPr lang="ru-RU" sz="900" dirty="0">
                <a:solidFill>
                  <a:srgbClr val="414142"/>
                </a:solidFill>
                <a:latin typeface="Arial"/>
                <a:cs typeface="Arial"/>
              </a:rPr>
              <a:t>4. Компетенции: Руководитель по комплаенс, эксперты, контролеры рабочего процесса</a:t>
            </a:r>
          </a:p>
        </p:txBody>
      </p:sp>
      <p:sp>
        <p:nvSpPr>
          <p:cNvPr id="67" name="Rectangle 34"/>
          <p:cNvSpPr>
            <a:spLocks noChangeArrowheads="1"/>
          </p:cNvSpPr>
          <p:nvPr/>
        </p:nvSpPr>
        <p:spPr bwMode="auto">
          <a:xfrm>
            <a:off x="3186365" y="2355850"/>
            <a:ext cx="1290074" cy="712788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1827" tIns="0" rIns="91827" bIns="91827"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endParaRPr lang="ru-RU" sz="1000" dirty="0">
              <a:solidFill>
                <a:srgbClr val="414142"/>
              </a:solidFill>
              <a:latin typeface="Arial"/>
              <a:cs typeface="Arial"/>
            </a:endParaRPr>
          </a:p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5.Комплаенс риск-менеджмент</a:t>
            </a:r>
            <a:endParaRPr lang="en-GB" sz="1000" dirty="0">
              <a:solidFill>
                <a:srgbClr val="414142"/>
              </a:solidFill>
              <a:latin typeface="Arial"/>
              <a:cs typeface="Arial"/>
            </a:endParaRPr>
          </a:p>
        </p:txBody>
      </p:sp>
      <p:sp>
        <p:nvSpPr>
          <p:cNvPr id="69" name="Rectangle 36"/>
          <p:cNvSpPr>
            <a:spLocks noChangeArrowheads="1"/>
          </p:cNvSpPr>
          <p:nvPr/>
        </p:nvSpPr>
        <p:spPr bwMode="auto">
          <a:xfrm>
            <a:off x="7728502" y="4164014"/>
            <a:ext cx="1319937" cy="687387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1827" tIns="0" rIns="91827" bIns="91827"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endParaRPr lang="ru-RU" sz="1000" dirty="0">
              <a:solidFill>
                <a:srgbClr val="414142"/>
              </a:solidFill>
              <a:latin typeface="Arial"/>
              <a:cs typeface="Arial"/>
            </a:endParaRPr>
          </a:p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16.Комплаенс Стратегия</a:t>
            </a:r>
            <a:endParaRPr lang="en-GB" sz="1000" dirty="0">
              <a:solidFill>
                <a:srgbClr val="414142"/>
              </a:solidFill>
              <a:latin typeface="Arial"/>
              <a:cs typeface="Arial"/>
            </a:endParaRPr>
          </a:p>
        </p:txBody>
      </p:sp>
      <p:sp>
        <p:nvSpPr>
          <p:cNvPr id="71" name="Rectangle 36"/>
          <p:cNvSpPr>
            <a:spLocks noChangeArrowheads="1"/>
          </p:cNvSpPr>
          <p:nvPr/>
        </p:nvSpPr>
        <p:spPr bwMode="auto">
          <a:xfrm>
            <a:off x="4676520" y="2327276"/>
            <a:ext cx="1322924" cy="7778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1827" tIns="0" rIns="91827" bIns="91827"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r>
              <a:rPr lang="ru-RU" sz="900" dirty="0">
                <a:solidFill>
                  <a:srgbClr val="414142"/>
                </a:solidFill>
                <a:latin typeface="Arial"/>
                <a:cs typeface="Arial"/>
              </a:rPr>
              <a:t>6. Раскрытие информации о работе и развитии комплаенс-системы, а также связанной с комплаенс-рисками</a:t>
            </a:r>
          </a:p>
        </p:txBody>
      </p:sp>
      <p:sp>
        <p:nvSpPr>
          <p:cNvPr id="73" name="Rectangle 43" descr="Light vertical"/>
          <p:cNvSpPr>
            <a:spLocks noChangeArrowheads="1"/>
          </p:cNvSpPr>
          <p:nvPr/>
        </p:nvSpPr>
        <p:spPr bwMode="auto">
          <a:xfrm>
            <a:off x="6208483" y="2324100"/>
            <a:ext cx="1321431" cy="7810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1827" tIns="0" rIns="91827" bIns="91827" anchor="ctr"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endParaRPr lang="ru-RU" sz="1000" dirty="0">
              <a:solidFill>
                <a:srgbClr val="414142"/>
              </a:solidFill>
              <a:latin typeface="Arial"/>
              <a:cs typeface="Arial"/>
            </a:endParaRPr>
          </a:p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7.Предварительный контроль в процессной модели</a:t>
            </a:r>
            <a:endParaRPr lang="en-GB" sz="1000" dirty="0">
              <a:solidFill>
                <a:srgbClr val="414142"/>
              </a:solidFill>
              <a:latin typeface="Arial"/>
              <a:cs typeface="Arial"/>
            </a:endParaRPr>
          </a:p>
        </p:txBody>
      </p:sp>
      <p:sp>
        <p:nvSpPr>
          <p:cNvPr id="75" name="Rectangle 45"/>
          <p:cNvSpPr>
            <a:spLocks noChangeArrowheads="1"/>
          </p:cNvSpPr>
          <p:nvPr/>
        </p:nvSpPr>
        <p:spPr bwMode="auto">
          <a:xfrm>
            <a:off x="7729996" y="2324101"/>
            <a:ext cx="1322924" cy="77787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1827" tIns="0" rIns="91827" bIns="91827"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endParaRPr lang="ru-RU" sz="1000" dirty="0">
              <a:solidFill>
                <a:srgbClr val="414142"/>
              </a:solidFill>
              <a:latin typeface="Arial"/>
              <a:cs typeface="Arial"/>
            </a:endParaRPr>
          </a:p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8.Коммуникации с сотрудниками и заинтересованными лицами</a:t>
            </a:r>
          </a:p>
        </p:txBody>
      </p:sp>
      <p:sp>
        <p:nvSpPr>
          <p:cNvPr id="77" name="Rectangle 49"/>
          <p:cNvSpPr>
            <a:spLocks noChangeArrowheads="1"/>
          </p:cNvSpPr>
          <p:nvPr/>
        </p:nvSpPr>
        <p:spPr bwMode="auto">
          <a:xfrm>
            <a:off x="3156502" y="3217863"/>
            <a:ext cx="1321431" cy="78740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1827" tIns="0" rIns="91827" bIns="91827"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9.Проведение внутренних проверок и принятие мер по нарушениям</a:t>
            </a:r>
            <a:endParaRPr lang="en-GB" sz="1000" dirty="0">
              <a:solidFill>
                <a:srgbClr val="414142"/>
              </a:solidFill>
              <a:latin typeface="Arial"/>
              <a:cs typeface="Arial"/>
            </a:endParaRPr>
          </a:p>
        </p:txBody>
      </p:sp>
      <p:sp>
        <p:nvSpPr>
          <p:cNvPr id="79" name="Rectangle 60"/>
          <p:cNvSpPr>
            <a:spLocks noChangeArrowheads="1"/>
          </p:cNvSpPr>
          <p:nvPr/>
        </p:nvSpPr>
        <p:spPr bwMode="auto">
          <a:xfrm>
            <a:off x="6214456" y="3221039"/>
            <a:ext cx="1315458" cy="78422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1827" tIns="0" rIns="91827" bIns="91827"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11.Обучение директоров, руководства, сотрудников, третьих лиц</a:t>
            </a:r>
            <a:endParaRPr lang="en-GB" sz="1000" dirty="0">
              <a:solidFill>
                <a:srgbClr val="414142"/>
              </a:solidFill>
              <a:latin typeface="Arial"/>
              <a:cs typeface="Arial"/>
            </a:endParaRPr>
          </a:p>
        </p:txBody>
      </p:sp>
      <p:sp>
        <p:nvSpPr>
          <p:cNvPr id="81" name="Rectangle 62"/>
          <p:cNvSpPr>
            <a:spLocks noChangeArrowheads="1"/>
          </p:cNvSpPr>
          <p:nvPr/>
        </p:nvSpPr>
        <p:spPr bwMode="auto">
          <a:xfrm>
            <a:off x="7729996" y="3213101"/>
            <a:ext cx="1322924" cy="792163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1827" tIns="0" rIns="91827" bIns="91827"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defRPr/>
            </a:pPr>
            <a:endParaRPr lang="ru-RU" sz="1000" dirty="0">
              <a:solidFill>
                <a:srgbClr val="414142"/>
              </a:solidFill>
              <a:latin typeface="Arial"/>
              <a:cs typeface="Arial"/>
            </a:endParaRPr>
          </a:p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defRPr/>
            </a:pP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12.Комплаенс культура и мотивация</a:t>
            </a:r>
          </a:p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defRPr/>
            </a:pP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сотрудников .</a:t>
            </a:r>
            <a:endParaRPr lang="en-GB" sz="1000" dirty="0">
              <a:solidFill>
                <a:srgbClr val="414142"/>
              </a:solidFill>
              <a:latin typeface="Arial"/>
              <a:cs typeface="Arial"/>
            </a:endParaRPr>
          </a:p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endParaRPr lang="ru-RU" sz="1000" dirty="0">
              <a:solidFill>
                <a:srgbClr val="414142"/>
              </a:solidFill>
              <a:latin typeface="Arial"/>
              <a:cs typeface="Arial"/>
            </a:endParaRPr>
          </a:p>
        </p:txBody>
      </p:sp>
      <p:sp>
        <p:nvSpPr>
          <p:cNvPr id="83" name="Rectangle 25" descr="Light vertical"/>
          <p:cNvSpPr>
            <a:spLocks noChangeArrowheads="1"/>
          </p:cNvSpPr>
          <p:nvPr/>
        </p:nvSpPr>
        <p:spPr bwMode="auto">
          <a:xfrm>
            <a:off x="3156502" y="4135438"/>
            <a:ext cx="1319937" cy="733425"/>
          </a:xfrm>
          <a:prstGeom prst="rect">
            <a:avLst/>
          </a:prstGeom>
          <a:noFill/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1827" tIns="0" rIns="91827" bIns="91827" anchor="ctr"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13.Политики и процедуры</a:t>
            </a:r>
            <a:endParaRPr lang="en-GB" sz="1000" dirty="0">
              <a:solidFill>
                <a:srgbClr val="414142"/>
              </a:solidFill>
              <a:latin typeface="Arial"/>
              <a:cs typeface="Arial"/>
            </a:endParaRPr>
          </a:p>
        </p:txBody>
      </p:sp>
      <p:sp>
        <p:nvSpPr>
          <p:cNvPr id="87" name="Rectangle 45"/>
          <p:cNvSpPr>
            <a:spLocks noChangeArrowheads="1"/>
          </p:cNvSpPr>
          <p:nvPr/>
        </p:nvSpPr>
        <p:spPr bwMode="auto">
          <a:xfrm>
            <a:off x="4676520" y="4143375"/>
            <a:ext cx="1322924" cy="725488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1827" tIns="0" rIns="91827" bIns="91827"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14.Отчетность по комплаенс и документирование текущей работы системы</a:t>
            </a:r>
            <a:endParaRPr lang="en-GB" sz="1000" dirty="0">
              <a:solidFill>
                <a:srgbClr val="414142"/>
              </a:solidFill>
              <a:latin typeface="Arial"/>
              <a:cs typeface="Arial"/>
            </a:endParaRPr>
          </a:p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endParaRPr lang="en-GB" sz="1000" dirty="0">
              <a:solidFill>
                <a:srgbClr val="414142"/>
              </a:solidFill>
              <a:latin typeface="Arial"/>
              <a:cs typeface="Arial"/>
            </a:endParaRPr>
          </a:p>
        </p:txBody>
      </p:sp>
      <p:sp>
        <p:nvSpPr>
          <p:cNvPr id="89" name="Rectangle 53"/>
          <p:cNvSpPr>
            <a:spLocks noChangeArrowheads="1"/>
          </p:cNvSpPr>
          <p:nvPr/>
        </p:nvSpPr>
        <p:spPr bwMode="auto">
          <a:xfrm>
            <a:off x="6206991" y="4164013"/>
            <a:ext cx="1322924" cy="7048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1827" tIns="0" rIns="91827" bIns="91827"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endParaRPr lang="ru-RU" sz="1000" dirty="0">
              <a:solidFill>
                <a:srgbClr val="414142"/>
              </a:solidFill>
              <a:latin typeface="Arial"/>
              <a:cs typeface="Arial"/>
            </a:endParaRPr>
          </a:p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15.Мониторинг изменений правил и норм по комплаенс</a:t>
            </a:r>
            <a:endParaRPr lang="en-GB" sz="1000" dirty="0">
              <a:solidFill>
                <a:srgbClr val="414142"/>
              </a:solidFill>
              <a:latin typeface="Arial"/>
              <a:cs typeface="Arial"/>
            </a:endParaRPr>
          </a:p>
        </p:txBody>
      </p:sp>
      <p:sp>
        <p:nvSpPr>
          <p:cNvPr id="91" name="Rectangle 58"/>
          <p:cNvSpPr>
            <a:spLocks noChangeArrowheads="1"/>
          </p:cNvSpPr>
          <p:nvPr/>
        </p:nvSpPr>
        <p:spPr bwMode="auto">
          <a:xfrm>
            <a:off x="4678014" y="3217863"/>
            <a:ext cx="1321430" cy="787400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1827" tIns="0" rIns="91827" bIns="91827"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defRPr/>
            </a:pPr>
            <a:endParaRPr lang="ru-RU" sz="1000" dirty="0">
              <a:solidFill>
                <a:srgbClr val="414142"/>
              </a:solidFill>
              <a:latin typeface="Arial"/>
              <a:cs typeface="Arial"/>
            </a:endParaRPr>
          </a:p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defRPr/>
            </a:pPr>
            <a:endParaRPr lang="ru-RU" sz="1000" dirty="0">
              <a:solidFill>
                <a:srgbClr val="414142"/>
              </a:solidFill>
              <a:latin typeface="Arial"/>
              <a:cs typeface="Arial"/>
            </a:endParaRPr>
          </a:p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defRPr/>
            </a:pP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10. Аудит и самооценка</a:t>
            </a:r>
            <a:endParaRPr lang="en-GB" sz="1000" dirty="0">
              <a:solidFill>
                <a:srgbClr val="414142"/>
              </a:solidFill>
              <a:latin typeface="Arial"/>
              <a:cs typeface="Arial"/>
            </a:endParaRPr>
          </a:p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defRPr/>
            </a:pPr>
            <a:endParaRPr lang="ru-RU" sz="1000" dirty="0">
              <a:solidFill>
                <a:srgbClr val="414142"/>
              </a:solidFill>
              <a:latin typeface="Arial"/>
              <a:cs typeface="Arial"/>
            </a:endParaRPr>
          </a:p>
        </p:txBody>
      </p:sp>
      <p:sp>
        <p:nvSpPr>
          <p:cNvPr id="93" name="Rectangle 40"/>
          <p:cNvSpPr>
            <a:spLocks noChangeArrowheads="1"/>
          </p:cNvSpPr>
          <p:nvPr/>
        </p:nvSpPr>
        <p:spPr bwMode="auto">
          <a:xfrm>
            <a:off x="3169941" y="4995864"/>
            <a:ext cx="1322924" cy="833437"/>
          </a:xfrm>
          <a:prstGeom prst="rect">
            <a:avLst/>
          </a:prstGeom>
          <a:solidFill>
            <a:schemeClr val="bg1">
              <a:lumMod val="75000"/>
              <a:alpha val="90000"/>
            </a:schemeClr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1827" tIns="0" rIns="91827" bIns="91827" anchor="ctr"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endParaRPr lang="ru-RU" sz="1000" dirty="0">
              <a:solidFill>
                <a:srgbClr val="414142"/>
              </a:solidFill>
              <a:latin typeface="Arial"/>
              <a:cs typeface="Arial"/>
            </a:endParaRPr>
          </a:p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17.Горячая линия</a:t>
            </a:r>
          </a:p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в рамках работы системы комплаенс</a:t>
            </a:r>
            <a:endParaRPr lang="en-GB" sz="1000" dirty="0">
              <a:solidFill>
                <a:srgbClr val="414142"/>
              </a:solidFill>
              <a:latin typeface="Arial"/>
              <a:cs typeface="Arial"/>
            </a:endParaRPr>
          </a:p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endParaRPr lang="en-GB" sz="1000" dirty="0">
              <a:solidFill>
                <a:srgbClr val="414142"/>
              </a:solidFill>
              <a:latin typeface="Arial"/>
              <a:cs typeface="Arial"/>
            </a:endParaRPr>
          </a:p>
        </p:txBody>
      </p:sp>
      <p:sp>
        <p:nvSpPr>
          <p:cNvPr id="95" name="Rectangle 53"/>
          <p:cNvSpPr>
            <a:spLocks noChangeArrowheads="1"/>
          </p:cNvSpPr>
          <p:nvPr/>
        </p:nvSpPr>
        <p:spPr bwMode="auto">
          <a:xfrm>
            <a:off x="4706383" y="4995864"/>
            <a:ext cx="1321431" cy="833437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1827" tIns="0" rIns="91827" bIns="91827"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defRPr/>
            </a:pPr>
            <a:endParaRPr lang="ru-RU" sz="1000" dirty="0">
              <a:solidFill>
                <a:srgbClr val="414142"/>
              </a:solidFill>
              <a:latin typeface="Arial"/>
              <a:cs typeface="Arial"/>
            </a:endParaRPr>
          </a:p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defRPr/>
            </a:pP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18.Обеспечение ресурсами</a:t>
            </a:r>
            <a:endParaRPr lang="en-GB" sz="1000" dirty="0">
              <a:solidFill>
                <a:srgbClr val="414142"/>
              </a:solidFill>
              <a:latin typeface="Arial"/>
              <a:cs typeface="Arial"/>
            </a:endParaRPr>
          </a:p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endParaRPr lang="ru-RU" sz="1000" dirty="0">
              <a:solidFill>
                <a:srgbClr val="414142"/>
              </a:solidFill>
              <a:latin typeface="Arial"/>
              <a:cs typeface="Arial"/>
            </a:endParaRPr>
          </a:p>
        </p:txBody>
      </p:sp>
      <p:sp>
        <p:nvSpPr>
          <p:cNvPr id="97" name="Rectangle 62"/>
          <p:cNvSpPr>
            <a:spLocks noChangeArrowheads="1"/>
          </p:cNvSpPr>
          <p:nvPr/>
        </p:nvSpPr>
        <p:spPr bwMode="auto">
          <a:xfrm>
            <a:off x="6206991" y="5018088"/>
            <a:ext cx="1322924" cy="81121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1827" tIns="0" rIns="91827" bIns="91827"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endParaRPr lang="ru-RU" sz="1000" dirty="0">
              <a:solidFill>
                <a:srgbClr val="414142"/>
              </a:solidFill>
              <a:latin typeface="Arial"/>
              <a:cs typeface="Arial"/>
            </a:endParaRPr>
          </a:p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19. «Тон сверху»</a:t>
            </a:r>
          </a:p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по комплаенс</a:t>
            </a:r>
            <a:endParaRPr lang="en-GB" sz="1000" dirty="0">
              <a:solidFill>
                <a:srgbClr val="414142"/>
              </a:solidFill>
              <a:latin typeface="Arial"/>
              <a:cs typeface="Arial"/>
            </a:endParaRPr>
          </a:p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endParaRPr lang="ru-RU" sz="1000" dirty="0">
              <a:solidFill>
                <a:srgbClr val="414142"/>
              </a:solidFill>
              <a:latin typeface="Arial"/>
              <a:cs typeface="Arial"/>
            </a:endParaRPr>
          </a:p>
        </p:txBody>
      </p:sp>
      <p:sp>
        <p:nvSpPr>
          <p:cNvPr id="99" name="Rectangle 51"/>
          <p:cNvSpPr>
            <a:spLocks noChangeArrowheads="1"/>
          </p:cNvSpPr>
          <p:nvPr/>
        </p:nvSpPr>
        <p:spPr bwMode="auto">
          <a:xfrm>
            <a:off x="7729995" y="4995864"/>
            <a:ext cx="1290074" cy="83343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1827" tIns="0" rIns="91827" bIns="91827"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defRPr/>
            </a:pP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20. Применение информационных систем и технологий в работе комплаенс-системы</a:t>
            </a:r>
            <a:endParaRPr lang="en-GB" sz="1000" dirty="0">
              <a:solidFill>
                <a:srgbClr val="414142"/>
              </a:solidFill>
              <a:latin typeface="Arial"/>
              <a:cs typeface="Arial"/>
            </a:endParaRPr>
          </a:p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endParaRPr lang="en-GB" sz="1000" dirty="0">
              <a:solidFill>
                <a:srgbClr val="414142"/>
              </a:solidFill>
              <a:latin typeface="Arial"/>
              <a:cs typeface="Arial"/>
            </a:endParaRPr>
          </a:p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endParaRPr lang="en-GB" sz="1000" dirty="0">
              <a:solidFill>
                <a:srgbClr val="414142"/>
              </a:solidFill>
              <a:latin typeface="Arial"/>
              <a:cs typeface="Arial"/>
            </a:endParaRPr>
          </a:p>
        </p:txBody>
      </p:sp>
      <p:pic>
        <p:nvPicPr>
          <p:cNvPr id="54" name="Picture 7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02" y="1556792"/>
            <a:ext cx="2031839" cy="57606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27677" name="Rectangle 4"/>
          <p:cNvSpPr>
            <a:spLocks noChangeArrowheads="1"/>
          </p:cNvSpPr>
          <p:nvPr/>
        </p:nvSpPr>
        <p:spPr bwMode="gray">
          <a:xfrm>
            <a:off x="-1494" y="2178050"/>
            <a:ext cx="276082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67460" bIns="0"/>
          <a:lstStyle/>
          <a:p>
            <a:pPr marL="1588" lvl="1" algn="ctr" defTabSz="1014413" fontAlgn="auto">
              <a:spcBef>
                <a:spcPts val="600"/>
              </a:spcBef>
              <a:spcAft>
                <a:spcPts val="0"/>
              </a:spcAft>
              <a:buClr>
                <a:srgbClr val="003274"/>
              </a:buClr>
              <a:buSzPct val="125000"/>
              <a:tabLst>
                <a:tab pos="1646238" algn="l"/>
                <a:tab pos="3294063" algn="l"/>
                <a:tab pos="4759325" algn="r"/>
              </a:tabLst>
            </a:pPr>
            <a:r>
              <a:rPr lang="ru-RU" sz="1600" b="1" dirty="0">
                <a:solidFill>
                  <a:srgbClr val="C14010"/>
                </a:solidFill>
                <a:latin typeface="Arial"/>
                <a:cs typeface="Arial"/>
              </a:rPr>
              <a:t>Экспертная оценка текущего состояния</a:t>
            </a:r>
            <a:r>
              <a:rPr lang="en-US" sz="1600" b="1" dirty="0">
                <a:solidFill>
                  <a:srgbClr val="C14010"/>
                </a:solidFill>
                <a:latin typeface="Arial"/>
                <a:cs typeface="Arial"/>
              </a:rPr>
              <a:t> </a:t>
            </a:r>
            <a:r>
              <a:rPr lang="ru-RU" sz="1600" b="1" dirty="0">
                <a:solidFill>
                  <a:srgbClr val="C14010"/>
                </a:solidFill>
                <a:latin typeface="Arial"/>
                <a:cs typeface="Arial"/>
              </a:rPr>
              <a:t>системы управления  комплаенс-функцией</a:t>
            </a:r>
            <a:endParaRPr lang="en-GB" sz="1600" b="1" dirty="0">
              <a:solidFill>
                <a:srgbClr val="C14010"/>
              </a:solidFill>
              <a:latin typeface="Arial"/>
              <a:cs typeface="Arial"/>
            </a:endParaRPr>
          </a:p>
        </p:txBody>
      </p:sp>
      <p:sp>
        <p:nvSpPr>
          <p:cNvPr id="2767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C4287BA-3E23-45A2-A963-7F223DDCDAAF}" type="slidenum">
              <a:rPr lang="ru-RU" smtClean="0">
                <a:solidFill>
                  <a:srgbClr val="003274"/>
                </a:solidFill>
              </a:rPr>
              <a:pPr eaLnBrk="1" hangingPunct="1"/>
              <a:t>3</a:t>
            </a:fld>
            <a:endParaRPr lang="ru-RU" dirty="0" smtClean="0">
              <a:solidFill>
                <a:srgbClr val="003274"/>
              </a:solidFill>
            </a:endParaRPr>
          </a:p>
        </p:txBody>
      </p:sp>
      <p:sp>
        <p:nvSpPr>
          <p:cNvPr id="56" name="Rectangle 67"/>
          <p:cNvSpPr>
            <a:spLocks noChangeArrowheads="1"/>
          </p:cNvSpPr>
          <p:nvPr/>
        </p:nvSpPr>
        <p:spPr bwMode="auto">
          <a:xfrm>
            <a:off x="3216227" y="6202363"/>
            <a:ext cx="621147" cy="152400"/>
          </a:xfrm>
          <a:prstGeom prst="rect">
            <a:avLst/>
          </a:prstGeom>
          <a:solidFill>
            <a:srgbClr val="0070C0">
              <a:alpha val="90000"/>
            </a:srgbClr>
          </a:solidFill>
          <a:ln w="190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1827" tIns="0" rIns="91827" bIns="91827" anchor="ctr"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D200"/>
              </a:buClr>
              <a:buSzPct val="75000"/>
              <a:buFont typeface="Arial" pitchFamily="34" charset="0"/>
              <a:buNone/>
              <a:defRPr/>
            </a:pPr>
            <a:endParaRPr lang="ru-RU" sz="1000" dirty="0">
              <a:solidFill>
                <a:srgbClr val="414142"/>
              </a:solidFill>
              <a:latin typeface="EYInterstate Light"/>
              <a:cs typeface="Arial"/>
            </a:endParaRPr>
          </a:p>
        </p:txBody>
      </p:sp>
      <p:sp>
        <p:nvSpPr>
          <p:cNvPr id="27680" name="Rectangle 4"/>
          <p:cNvSpPr>
            <a:spLocks noChangeArrowheads="1"/>
          </p:cNvSpPr>
          <p:nvPr/>
        </p:nvSpPr>
        <p:spPr bwMode="gray">
          <a:xfrm>
            <a:off x="3949361" y="6186489"/>
            <a:ext cx="4618287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67460" bIns="0"/>
          <a:lstStyle/>
          <a:p>
            <a:pPr marL="1588" lvl="1" defTabSz="1014413" fontAlgn="auto">
              <a:spcBef>
                <a:spcPts val="0"/>
              </a:spcBef>
              <a:spcAft>
                <a:spcPts val="0"/>
              </a:spcAft>
              <a:buClr>
                <a:srgbClr val="003274"/>
              </a:buClr>
              <a:buSzPct val="125000"/>
              <a:tabLst>
                <a:tab pos="1646238" algn="l"/>
                <a:tab pos="3294063" algn="l"/>
                <a:tab pos="4759325" algn="r"/>
              </a:tabLst>
            </a:pPr>
            <a:r>
              <a:rPr lang="ru-RU" sz="1000" dirty="0">
                <a:solidFill>
                  <a:srgbClr val="414142"/>
                </a:solidFill>
                <a:latin typeface="Arial"/>
                <a:cs typeface="Arial"/>
              </a:rPr>
              <a:t>Соответствует международной практике</a:t>
            </a:r>
            <a:endParaRPr lang="en-GB" sz="1000" dirty="0">
              <a:solidFill>
                <a:srgbClr val="414142"/>
              </a:solidFill>
              <a:latin typeface="Arial"/>
              <a:cs typeface="Arial"/>
            </a:endParaRPr>
          </a:p>
        </p:txBody>
      </p:sp>
      <p:sp>
        <p:nvSpPr>
          <p:cNvPr id="27681" name="Прямоугольник 2"/>
          <p:cNvSpPr>
            <a:spLocks noChangeArrowheads="1"/>
          </p:cNvSpPr>
          <p:nvPr/>
        </p:nvSpPr>
        <p:spPr bwMode="auto">
          <a:xfrm>
            <a:off x="101534" y="1412876"/>
            <a:ext cx="2657792" cy="1846263"/>
          </a:xfrm>
          <a:prstGeom prst="rect">
            <a:avLst/>
          </a:prstGeom>
          <a:noFill/>
          <a:ln w="158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900" rIns="889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414142"/>
              </a:solidFill>
              <a:latin typeface="Arial"/>
              <a:cs typeface="Arial"/>
            </a:endParaRPr>
          </a:p>
        </p:txBody>
      </p:sp>
      <p:sp>
        <p:nvSpPr>
          <p:cNvPr id="27682" name="Прямоугольник 60"/>
          <p:cNvSpPr>
            <a:spLocks noChangeArrowheads="1"/>
          </p:cNvSpPr>
          <p:nvPr/>
        </p:nvSpPr>
        <p:spPr bwMode="auto">
          <a:xfrm>
            <a:off x="101534" y="3259139"/>
            <a:ext cx="2657792" cy="2833687"/>
          </a:xfrm>
          <a:prstGeom prst="rect">
            <a:avLst/>
          </a:prstGeom>
          <a:noFill/>
          <a:ln w="158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900" rIns="889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414142"/>
              </a:solidFill>
              <a:latin typeface="Arial"/>
              <a:cs typeface="Arial"/>
            </a:endParaRPr>
          </a:p>
        </p:txBody>
      </p:sp>
      <p:sp>
        <p:nvSpPr>
          <p:cNvPr id="4" name="Стрелка вправо 3"/>
          <p:cNvSpPr/>
          <p:nvPr/>
        </p:nvSpPr>
        <p:spPr bwMode="auto">
          <a:xfrm>
            <a:off x="2832490" y="3357563"/>
            <a:ext cx="249354" cy="8636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 w="158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88900" rIns="889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414142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2725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82285" y="149225"/>
            <a:ext cx="8206307" cy="903288"/>
          </a:xfrm>
        </p:spPr>
        <p:txBody>
          <a:bodyPr/>
          <a:lstStyle/>
          <a:p>
            <a:pPr eaLnBrk="1" hangingPunct="1"/>
            <a:r>
              <a:rPr lang="ru-RU" dirty="0" smtClean="0">
                <a:cs typeface="Arial" pitchFamily="34" charset="0"/>
              </a:rPr>
              <a:t>Карта комплаенс областей и рисков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ru-RU" dirty="0" smtClean="0">
                <a:cs typeface="Arial" pitchFamily="34" charset="0"/>
              </a:rPr>
              <a:t>на горизонте до 2017 года</a:t>
            </a:r>
          </a:p>
        </p:txBody>
      </p:sp>
      <p:sp>
        <p:nvSpPr>
          <p:cNvPr id="27651" name="Slide Number Placeholder 3"/>
          <p:cNvSpPr txBox="1">
            <a:spLocks noGrp="1"/>
          </p:cNvSpPr>
          <p:nvPr/>
        </p:nvSpPr>
        <p:spPr bwMode="auto">
          <a:xfrm>
            <a:off x="8333225" y="6448426"/>
            <a:ext cx="8107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F85C379B-A9DB-443F-85E8-58318550CC23}" type="slidenum">
              <a:rPr lang="ru-RU" sz="2200" b="1">
                <a:solidFill>
                  <a:schemeClr val="hlink"/>
                </a:solidFill>
              </a:rPr>
              <a:pPr algn="r" eaLnBrk="1" hangingPunct="1"/>
              <a:t>4</a:t>
            </a:fld>
            <a:endParaRPr lang="ru-RU" sz="2200" b="1" dirty="0">
              <a:solidFill>
                <a:schemeClr val="hlink"/>
              </a:solidFill>
            </a:endParaRP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4727287" y="8794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5515666" y="13493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5355900" y="14255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4583" name="Rectangle 15"/>
          <p:cNvSpPr>
            <a:spLocks noChangeArrowheads="1"/>
          </p:cNvSpPr>
          <p:nvPr/>
        </p:nvSpPr>
        <p:spPr bwMode="auto">
          <a:xfrm flipV="1">
            <a:off x="0" y="304800"/>
            <a:ext cx="43302" cy="520700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chemeClr val="hlink">
                <a:alpha val="50000"/>
              </a:schemeClr>
            </a:outerShdw>
          </a:effectLst>
          <a:extLst/>
        </p:spPr>
        <p:txBody>
          <a:bodyPr lIns="90434" tIns="44424" rIns="90434" bIns="44424" anchor="ctr">
            <a:spAutoFit/>
          </a:bodyPr>
          <a:lstStyle/>
          <a:p>
            <a:pPr indent="457200" algn="just" eaLnBrk="0" hangingPunct="0">
              <a:defRPr/>
            </a:pPr>
            <a:r>
              <a:rPr lang="ru-RU" sz="1400" dirty="0">
                <a:latin typeface="Arial" charset="0"/>
                <a:ea typeface="Arial" charset="0"/>
                <a:cs typeface="Times New Roman" charset="0"/>
              </a:rPr>
              <a:t>.   </a:t>
            </a:r>
            <a:endParaRPr lang="ru-RU" dirty="0">
              <a:latin typeface="Arial" charset="0"/>
              <a:ea typeface="Arial" charset="0"/>
              <a:cs typeface="+mn-cs"/>
            </a:endParaRPr>
          </a:p>
        </p:txBody>
      </p:sp>
      <p:grpSp>
        <p:nvGrpSpPr>
          <p:cNvPr id="27656" name="Группа 3"/>
          <p:cNvGrpSpPr>
            <a:grpSpLocks/>
          </p:cNvGrpSpPr>
          <p:nvPr/>
        </p:nvGrpSpPr>
        <p:grpSpPr bwMode="auto">
          <a:xfrm>
            <a:off x="779421" y="1250950"/>
            <a:ext cx="8059979" cy="4725988"/>
            <a:chOff x="1764581" y="1557337"/>
            <a:chExt cx="7704856" cy="4247381"/>
          </a:xfrm>
        </p:grpSpPr>
        <p:sp>
          <p:nvSpPr>
            <p:cNvPr id="27710" name="Прямоугольник 2"/>
            <p:cNvSpPr>
              <a:spLocks noChangeArrowheads="1"/>
            </p:cNvSpPr>
            <p:nvPr/>
          </p:nvSpPr>
          <p:spPr bwMode="auto">
            <a:xfrm>
              <a:off x="1764581" y="1557337"/>
              <a:ext cx="2520280" cy="1451799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88900" rIns="88900" anchor="ctr"/>
            <a:lstStyle/>
            <a:p>
              <a:endParaRPr lang="ru-RU" dirty="0"/>
            </a:p>
          </p:txBody>
        </p:sp>
        <p:sp>
          <p:nvSpPr>
            <p:cNvPr id="27711" name="Прямоугольник 10"/>
            <p:cNvSpPr>
              <a:spLocks noChangeArrowheads="1"/>
            </p:cNvSpPr>
            <p:nvPr/>
          </p:nvSpPr>
          <p:spPr bwMode="auto">
            <a:xfrm>
              <a:off x="1764581" y="3072405"/>
              <a:ext cx="2520280" cy="1292153"/>
            </a:xfrm>
            <a:prstGeom prst="rect">
              <a:avLst/>
            </a:prstGeom>
            <a:solidFill>
              <a:srgbClr val="99FF99"/>
            </a:solidFill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88900" rIns="88900" anchor="ctr"/>
            <a:lstStyle/>
            <a:p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 bwMode="auto">
            <a:xfrm>
              <a:off x="4356656" y="1557337"/>
              <a:ext cx="2520707" cy="145241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88900" rIns="88900" anchor="ctr"/>
            <a:lstStyle/>
            <a:p>
              <a:pPr marL="285750" indent="-285750">
                <a:buFont typeface="Arial" pitchFamily="34" charset="0"/>
                <a:buChar char="•"/>
                <a:defRPr/>
              </a:pPr>
              <a:endParaRPr lang="ru-RU" dirty="0">
                <a:latin typeface="Arial" charset="0"/>
                <a:cs typeface="+mn-cs"/>
              </a:endParaRPr>
            </a:p>
          </p:txBody>
        </p:sp>
        <p:sp>
          <p:nvSpPr>
            <p:cNvPr id="27713" name="Прямоугольник 12"/>
            <p:cNvSpPr>
              <a:spLocks noChangeArrowheads="1"/>
            </p:cNvSpPr>
            <p:nvPr/>
          </p:nvSpPr>
          <p:spPr bwMode="auto">
            <a:xfrm>
              <a:off x="4356869" y="3072405"/>
              <a:ext cx="2520280" cy="1292153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88900" rIns="88900" anchor="ctr"/>
            <a:lstStyle/>
            <a:p>
              <a:endParaRPr lang="ru-RU" dirty="0"/>
            </a:p>
          </p:txBody>
        </p:sp>
        <p:sp>
          <p:nvSpPr>
            <p:cNvPr id="14" name="Прямоугольник 13"/>
            <p:cNvSpPr/>
            <p:nvPr/>
          </p:nvSpPr>
          <p:spPr bwMode="auto">
            <a:xfrm>
              <a:off x="6950158" y="1557337"/>
              <a:ext cx="2519279" cy="142958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88900" rIns="88900" anchor="ctr"/>
            <a:lstStyle/>
            <a:p>
              <a:pPr>
                <a:defRPr/>
              </a:pPr>
              <a:endParaRPr lang="ru-RU" dirty="0">
                <a:latin typeface="Arial" charset="0"/>
                <a:cs typeface="+mn-cs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 bwMode="auto">
            <a:xfrm>
              <a:off x="6950158" y="3072526"/>
              <a:ext cx="2519279" cy="129261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88900" rIns="88900" anchor="ctr"/>
            <a:lstStyle/>
            <a:p>
              <a:pPr>
                <a:defRPr/>
              </a:pPr>
              <a:endParaRPr lang="ru-RU" dirty="0">
                <a:latin typeface="Arial" charset="0"/>
                <a:cs typeface="+mn-cs"/>
              </a:endParaRPr>
            </a:p>
          </p:txBody>
        </p:sp>
        <p:sp>
          <p:nvSpPr>
            <p:cNvPr id="27716" name="Прямоугольник 15"/>
            <p:cNvSpPr>
              <a:spLocks noChangeArrowheads="1"/>
            </p:cNvSpPr>
            <p:nvPr/>
          </p:nvSpPr>
          <p:spPr bwMode="auto">
            <a:xfrm>
              <a:off x="1764581" y="4437112"/>
              <a:ext cx="2520280" cy="1367606"/>
            </a:xfrm>
            <a:prstGeom prst="rect">
              <a:avLst/>
            </a:prstGeom>
            <a:solidFill>
              <a:srgbClr val="66FF99"/>
            </a:solidFill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88900" rIns="88900" anchor="ctr"/>
            <a:lstStyle/>
            <a:p>
              <a:endParaRPr lang="ru-RU" dirty="0"/>
            </a:p>
          </p:txBody>
        </p:sp>
        <p:sp>
          <p:nvSpPr>
            <p:cNvPr id="27717" name="Прямоугольник 16"/>
            <p:cNvSpPr>
              <a:spLocks noChangeArrowheads="1"/>
            </p:cNvSpPr>
            <p:nvPr/>
          </p:nvSpPr>
          <p:spPr bwMode="auto">
            <a:xfrm>
              <a:off x="4356869" y="4437112"/>
              <a:ext cx="2520280" cy="1367606"/>
            </a:xfrm>
            <a:prstGeom prst="rect">
              <a:avLst/>
            </a:prstGeom>
            <a:solidFill>
              <a:srgbClr val="99FF99"/>
            </a:solidFill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88900" rIns="88900" anchor="ctr"/>
            <a:lstStyle/>
            <a:p>
              <a:endParaRPr lang="ru-RU" dirty="0"/>
            </a:p>
          </p:txBody>
        </p:sp>
        <p:sp>
          <p:nvSpPr>
            <p:cNvPr id="27718" name="Прямоугольник 17"/>
            <p:cNvSpPr>
              <a:spLocks noChangeArrowheads="1"/>
            </p:cNvSpPr>
            <p:nvPr/>
          </p:nvSpPr>
          <p:spPr bwMode="auto">
            <a:xfrm>
              <a:off x="6949157" y="4437112"/>
              <a:ext cx="2520280" cy="1367606"/>
            </a:xfrm>
            <a:prstGeom prst="rect">
              <a:avLst/>
            </a:prstGeom>
            <a:solidFill>
              <a:srgbClr val="FFFF99"/>
            </a:solidFill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88900" rIns="88900" anchor="ctr"/>
            <a:lstStyle/>
            <a:p>
              <a:r>
                <a:rPr lang="en-US" dirty="0" smtClean="0"/>
                <a:t> </a:t>
              </a:r>
              <a:endParaRPr lang="ru-RU" sz="1400" dirty="0"/>
            </a:p>
          </p:txBody>
        </p:sp>
      </p:grpSp>
      <p:sp>
        <p:nvSpPr>
          <p:cNvPr id="27657" name="Text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 rot="-5400000">
            <a:off x="-976866" y="3103662"/>
            <a:ext cx="23240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1400" b="1" dirty="0">
                <a:solidFill>
                  <a:srgbClr val="080808"/>
                </a:solidFill>
              </a:rPr>
              <a:t>Подверженность риску*</a:t>
            </a:r>
            <a:endParaRPr lang="en-US" sz="1400" b="1" baseline="30000" dirty="0">
              <a:solidFill>
                <a:srgbClr val="080808"/>
              </a:solidFill>
            </a:endParaRPr>
          </a:p>
        </p:txBody>
      </p:sp>
      <p:sp>
        <p:nvSpPr>
          <p:cNvPr id="27658" name="TextBox 1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 rot="-5400000">
            <a:off x="151317" y="1774424"/>
            <a:ext cx="101282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ru-RU" sz="1400" dirty="0">
                <a:solidFill>
                  <a:srgbClr val="080808"/>
                </a:solidFill>
              </a:rPr>
              <a:t>Высокая</a:t>
            </a:r>
            <a:r>
              <a:rPr lang="en-US" sz="1400" dirty="0">
                <a:solidFill>
                  <a:srgbClr val="080808"/>
                </a:solidFill>
              </a:rPr>
              <a:t/>
            </a:r>
            <a:br>
              <a:rPr lang="en-US" sz="1400" dirty="0">
                <a:solidFill>
                  <a:srgbClr val="080808"/>
                </a:solidFill>
              </a:rPr>
            </a:br>
            <a:endParaRPr lang="en-US" sz="1100" dirty="0">
              <a:solidFill>
                <a:srgbClr val="080808"/>
              </a:solidFill>
            </a:endParaRPr>
          </a:p>
        </p:txBody>
      </p:sp>
      <p:sp>
        <p:nvSpPr>
          <p:cNvPr id="27659" name="TextBox 2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 rot="-5400000">
            <a:off x="174799" y="3369068"/>
            <a:ext cx="976312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ru-RU" sz="1400" dirty="0">
                <a:solidFill>
                  <a:srgbClr val="080808"/>
                </a:solidFill>
              </a:rPr>
              <a:t>Средняя</a:t>
            </a:r>
            <a:r>
              <a:rPr lang="en-US" sz="1400" dirty="0">
                <a:solidFill>
                  <a:srgbClr val="080808"/>
                </a:solidFill>
              </a:rPr>
              <a:t/>
            </a:r>
            <a:br>
              <a:rPr lang="en-US" sz="1400" dirty="0">
                <a:solidFill>
                  <a:srgbClr val="080808"/>
                </a:solidFill>
              </a:rPr>
            </a:br>
            <a:endParaRPr lang="en-US" sz="1100" dirty="0">
              <a:solidFill>
                <a:srgbClr val="080808"/>
              </a:solidFill>
            </a:endParaRPr>
          </a:p>
        </p:txBody>
      </p:sp>
      <p:sp>
        <p:nvSpPr>
          <p:cNvPr id="27660" name="TextBox 2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 rot="-5400000">
            <a:off x="177039" y="4974031"/>
            <a:ext cx="976313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ru-RU" sz="1400" dirty="0">
                <a:solidFill>
                  <a:srgbClr val="080808"/>
                </a:solidFill>
              </a:rPr>
              <a:t>Низкая</a:t>
            </a:r>
            <a:r>
              <a:rPr lang="en-US" sz="1400" dirty="0">
                <a:solidFill>
                  <a:srgbClr val="080808"/>
                </a:solidFill>
              </a:rPr>
              <a:t/>
            </a:r>
            <a:br>
              <a:rPr lang="en-US" sz="1400" dirty="0">
                <a:solidFill>
                  <a:srgbClr val="080808"/>
                </a:solidFill>
              </a:rPr>
            </a:br>
            <a:endParaRPr lang="en-US" sz="1100" dirty="0">
              <a:solidFill>
                <a:srgbClr val="080808"/>
              </a:solidFill>
            </a:endParaRPr>
          </a:p>
        </p:txBody>
      </p:sp>
      <p:sp>
        <p:nvSpPr>
          <p:cNvPr id="27661" name="TextBox 2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67157" y="6138864"/>
            <a:ext cx="1964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1400" b="1" dirty="0">
                <a:solidFill>
                  <a:srgbClr val="080808"/>
                </a:solidFill>
              </a:rPr>
              <a:t>Вероятность риска*</a:t>
            </a:r>
            <a:endParaRPr lang="en-US" sz="1400" b="1" dirty="0">
              <a:solidFill>
                <a:srgbClr val="080808"/>
              </a:solidFill>
            </a:endParaRPr>
          </a:p>
        </p:txBody>
      </p:sp>
      <p:sp>
        <p:nvSpPr>
          <p:cNvPr id="27662" name="TextBox 2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97448" y="5920180"/>
            <a:ext cx="776944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400" dirty="0">
                <a:solidFill>
                  <a:srgbClr val="080808"/>
                </a:solidFill>
              </a:rPr>
              <a:t>Низкая</a:t>
            </a:r>
            <a:r>
              <a:rPr lang="en-US" sz="1400" dirty="0">
                <a:solidFill>
                  <a:srgbClr val="080808"/>
                </a:solidFill>
              </a:rPr>
              <a:t/>
            </a:r>
            <a:br>
              <a:rPr lang="en-US" sz="1400" dirty="0">
                <a:solidFill>
                  <a:srgbClr val="080808"/>
                </a:solidFill>
              </a:rPr>
            </a:br>
            <a:endParaRPr lang="en-US" sz="1100" dirty="0">
              <a:solidFill>
                <a:srgbClr val="080808"/>
              </a:solidFill>
            </a:endParaRPr>
          </a:p>
        </p:txBody>
      </p:sp>
      <p:sp>
        <p:nvSpPr>
          <p:cNvPr id="27663" name="TextBox 2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55102" y="5900336"/>
            <a:ext cx="90845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400" dirty="0">
                <a:solidFill>
                  <a:srgbClr val="080808"/>
                </a:solidFill>
              </a:rPr>
              <a:t>Средняя</a:t>
            </a:r>
            <a:r>
              <a:rPr lang="en-US" sz="1400" dirty="0">
                <a:solidFill>
                  <a:srgbClr val="080808"/>
                </a:solidFill>
              </a:rPr>
              <a:t/>
            </a:r>
            <a:br>
              <a:rPr lang="en-US" sz="1400" dirty="0">
                <a:solidFill>
                  <a:srgbClr val="080808"/>
                </a:solidFill>
              </a:rPr>
            </a:br>
            <a:endParaRPr lang="en-US" sz="1100" dirty="0">
              <a:solidFill>
                <a:srgbClr val="080808"/>
              </a:solidFill>
            </a:endParaRPr>
          </a:p>
        </p:txBody>
      </p:sp>
      <p:sp>
        <p:nvSpPr>
          <p:cNvPr id="27664" name="TextBox 2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68171" y="5903511"/>
            <a:ext cx="905569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400" dirty="0">
                <a:solidFill>
                  <a:srgbClr val="080808"/>
                </a:solidFill>
              </a:rPr>
              <a:t>Высокая</a:t>
            </a:r>
            <a:r>
              <a:rPr lang="en-US" sz="1400" dirty="0">
                <a:solidFill>
                  <a:srgbClr val="080808"/>
                </a:solidFill>
              </a:rPr>
              <a:t/>
            </a:r>
            <a:br>
              <a:rPr lang="en-US" sz="1400" dirty="0">
                <a:solidFill>
                  <a:srgbClr val="080808"/>
                </a:solidFill>
              </a:rPr>
            </a:br>
            <a:endParaRPr lang="en-US" sz="1100" dirty="0">
              <a:solidFill>
                <a:srgbClr val="080808"/>
              </a:solidFill>
            </a:endParaRPr>
          </a:p>
        </p:txBody>
      </p:sp>
      <p:grpSp>
        <p:nvGrpSpPr>
          <p:cNvPr id="27665" name="Group 65"/>
          <p:cNvGrpSpPr>
            <a:grpSpLocks/>
          </p:cNvGrpSpPr>
          <p:nvPr/>
        </p:nvGrpSpPr>
        <p:grpSpPr bwMode="auto">
          <a:xfrm>
            <a:off x="135876" y="5976198"/>
            <a:ext cx="1337005" cy="450751"/>
            <a:chOff x="373062" y="5303834"/>
            <a:chExt cx="1420180" cy="617898"/>
          </a:xfrm>
        </p:grpSpPr>
        <p:grpSp>
          <p:nvGrpSpPr>
            <p:cNvPr id="27701" name="Group 66"/>
            <p:cNvGrpSpPr>
              <a:grpSpLocks/>
            </p:cNvGrpSpPr>
            <p:nvPr/>
          </p:nvGrpSpPr>
          <p:grpSpPr bwMode="auto">
            <a:xfrm>
              <a:off x="373062" y="5507307"/>
              <a:ext cx="1166473" cy="210953"/>
              <a:chOff x="373062" y="5507307"/>
              <a:chExt cx="1166473" cy="210953"/>
            </a:xfrm>
          </p:grpSpPr>
          <p:sp>
            <p:nvSpPr>
              <p:cNvPr id="35" name="Rectangle 13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73062" y="5546409"/>
                <a:ext cx="179221" cy="132748"/>
              </a:xfrm>
              <a:prstGeom prst="rect">
                <a:avLst/>
              </a:prstGeom>
              <a:solidFill>
                <a:srgbClr val="FFFF99"/>
              </a:solidFill>
              <a:ln w="63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eaLnBrk="0" hangingPunct="0">
                  <a:defRPr/>
                </a:pPr>
                <a:endParaRPr lang="en-US" sz="1400" kern="0" dirty="0">
                  <a:solidFill>
                    <a:srgbClr val="000000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27709" name="Rectangle 27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603036" y="5507307"/>
                <a:ext cx="936499" cy="2109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eaLnBrk="0" hangingPunct="0">
                  <a:buClr>
                    <a:srgbClr val="000000"/>
                  </a:buClr>
                  <a:buFont typeface="Wingdings" pitchFamily="2" charset="2"/>
                  <a:buNone/>
                </a:pPr>
                <a:r>
                  <a:rPr lang="ru-RU" sz="1000" dirty="0">
                    <a:solidFill>
                      <a:srgbClr val="000000"/>
                    </a:solidFill>
                  </a:rPr>
                  <a:t>Высокие риски</a:t>
                </a:r>
                <a:endParaRPr lang="en-US" sz="10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7702" name="Group 67"/>
            <p:cNvGrpSpPr>
              <a:grpSpLocks/>
            </p:cNvGrpSpPr>
            <p:nvPr/>
          </p:nvGrpSpPr>
          <p:grpSpPr bwMode="auto">
            <a:xfrm>
              <a:off x="373062" y="5303834"/>
              <a:ext cx="1420180" cy="210953"/>
              <a:chOff x="373062" y="5303834"/>
              <a:chExt cx="1420180" cy="210953"/>
            </a:xfrm>
          </p:grpSpPr>
          <p:sp>
            <p:nvSpPr>
              <p:cNvPr id="33" name="Rectangle 23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73062" y="5344025"/>
                <a:ext cx="179221" cy="132746"/>
              </a:xfrm>
              <a:prstGeom prst="rect">
                <a:avLst/>
              </a:prstGeom>
              <a:solidFill>
                <a:srgbClr val="F18917"/>
              </a:solidFill>
              <a:ln w="63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eaLnBrk="0" hangingPunct="0">
                  <a:defRPr/>
                </a:pPr>
                <a:endParaRPr lang="en-US" sz="1400" kern="0" dirty="0">
                  <a:solidFill>
                    <a:srgbClr val="000000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27707" name="Rectangle 28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603036" y="5303834"/>
                <a:ext cx="1190206" cy="2109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eaLnBrk="0" hangingPunct="0">
                  <a:buClr>
                    <a:srgbClr val="000000"/>
                  </a:buClr>
                  <a:buFont typeface="Wingdings" pitchFamily="2" charset="2"/>
                  <a:buNone/>
                </a:pPr>
                <a:r>
                  <a:rPr lang="ru-RU" sz="1000" dirty="0">
                    <a:solidFill>
                      <a:srgbClr val="000000"/>
                    </a:solidFill>
                  </a:rPr>
                  <a:t>Критические риски</a:t>
                </a:r>
                <a:endParaRPr lang="en-US" sz="10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7703" name="Group 68"/>
            <p:cNvGrpSpPr>
              <a:grpSpLocks/>
            </p:cNvGrpSpPr>
            <p:nvPr/>
          </p:nvGrpSpPr>
          <p:grpSpPr bwMode="auto">
            <a:xfrm>
              <a:off x="373062" y="5710779"/>
              <a:ext cx="1072824" cy="210953"/>
              <a:chOff x="373062" y="5710779"/>
              <a:chExt cx="1072824" cy="210953"/>
            </a:xfrm>
          </p:grpSpPr>
          <p:sp>
            <p:nvSpPr>
              <p:cNvPr id="31" name="Rectangle 12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73062" y="5748794"/>
                <a:ext cx="179221" cy="132746"/>
              </a:xfrm>
              <a:prstGeom prst="rect">
                <a:avLst/>
              </a:prstGeom>
              <a:solidFill>
                <a:srgbClr val="7DB935"/>
              </a:solidFill>
              <a:ln w="63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eaLnBrk="0" hangingPunct="0">
                  <a:defRPr/>
                </a:pPr>
                <a:endParaRPr lang="en-US" sz="1400" kern="0" dirty="0">
                  <a:solidFill>
                    <a:srgbClr val="000000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27705" name="Rectangle 36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603036" y="5710779"/>
                <a:ext cx="842850" cy="2109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eaLnBrk="0" hangingPunct="0">
                  <a:buClr>
                    <a:srgbClr val="000000"/>
                  </a:buClr>
                  <a:buFont typeface="Wingdings" pitchFamily="2" charset="2"/>
                  <a:buNone/>
                </a:pPr>
                <a:r>
                  <a:rPr lang="ru-RU" sz="1000" dirty="0">
                    <a:solidFill>
                      <a:srgbClr val="000000"/>
                    </a:solidFill>
                  </a:rPr>
                  <a:t>Низкие риски</a:t>
                </a:r>
                <a:endParaRPr lang="en-US" sz="10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7666" name="TextBox 3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24661" y="6392864"/>
            <a:ext cx="602184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900" dirty="0">
                <a:solidFill>
                  <a:srgbClr val="080808"/>
                </a:solidFill>
              </a:rPr>
              <a:t>*Шкала Вероятности и Подверженности риску  и методика подготовки карты в Приложении 1</a:t>
            </a:r>
          </a:p>
          <a:p>
            <a:pPr eaLnBrk="1" hangingPunct="1"/>
            <a:r>
              <a:rPr lang="ru-RU" sz="900" dirty="0">
                <a:solidFill>
                  <a:srgbClr val="080808"/>
                </a:solidFill>
              </a:rPr>
              <a:t>** Оценка риска приведена для среднесрочной перспективы</a:t>
            </a:r>
            <a:endParaRPr lang="en-US" sz="900" dirty="0">
              <a:solidFill>
                <a:srgbClr val="080808"/>
              </a:solidFill>
            </a:endParaRPr>
          </a:p>
          <a:p>
            <a:pPr eaLnBrk="1" hangingPunct="1"/>
            <a:endParaRPr lang="en-US" sz="1000" dirty="0">
              <a:solidFill>
                <a:srgbClr val="080808"/>
              </a:solidFill>
            </a:endParaRPr>
          </a:p>
        </p:txBody>
      </p:sp>
      <p:sp>
        <p:nvSpPr>
          <p:cNvPr id="27667" name="Прямоугольник 2"/>
          <p:cNvSpPr>
            <a:spLocks noChangeArrowheads="1"/>
          </p:cNvSpPr>
          <p:nvPr/>
        </p:nvSpPr>
        <p:spPr bwMode="auto">
          <a:xfrm>
            <a:off x="712229" y="1189038"/>
            <a:ext cx="2711545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1450" indent="-171450">
              <a:buSzPct val="150000"/>
              <a:buFont typeface="Wingdings" pitchFamily="2" charset="2"/>
              <a:buChar char="§"/>
            </a:pPr>
            <a:r>
              <a:rPr lang="ru-RU" sz="1000" dirty="0"/>
              <a:t>Антимонопольное, корпоративное право</a:t>
            </a:r>
          </a:p>
          <a:p>
            <a:pPr marL="171450" indent="-171450">
              <a:buSzPct val="150000"/>
              <a:buFont typeface="Wingdings" pitchFamily="2" charset="2"/>
              <a:buChar char="§"/>
            </a:pPr>
            <a:r>
              <a:rPr lang="ru-RU" sz="1000" dirty="0"/>
              <a:t>Таможенное законодательство</a:t>
            </a:r>
          </a:p>
          <a:p>
            <a:pPr marL="171450" indent="-171450">
              <a:buSzPct val="150000"/>
              <a:buFont typeface="Wingdings" pitchFamily="2" charset="2"/>
              <a:buChar char="§"/>
            </a:pPr>
            <a:r>
              <a:rPr lang="ru-RU" sz="1000" dirty="0"/>
              <a:t>Физическая защита, защита </a:t>
            </a:r>
            <a:r>
              <a:rPr lang="ru-RU" sz="1000" dirty="0" err="1"/>
              <a:t>гос.тайны</a:t>
            </a:r>
            <a:endParaRPr lang="ru-RU" sz="1000" dirty="0"/>
          </a:p>
          <a:p>
            <a:pPr marL="171450" indent="-171450">
              <a:buSzPct val="150000"/>
              <a:buFont typeface="Wingdings" pitchFamily="2" charset="2"/>
              <a:buChar char="§"/>
            </a:pPr>
            <a:r>
              <a:rPr lang="ru-RU" sz="1000" dirty="0"/>
              <a:t>Межправительственные соглашения, международная деятельность  (бизнес)</a:t>
            </a:r>
          </a:p>
          <a:p>
            <a:pPr marL="171450" indent="-171450">
              <a:buSzPct val="150000"/>
              <a:buFont typeface="Wingdings" pitchFamily="2" charset="2"/>
              <a:buChar char="§"/>
            </a:pPr>
            <a:r>
              <a:rPr lang="ru-RU" sz="1000" dirty="0"/>
              <a:t>Бюджетное право</a:t>
            </a:r>
          </a:p>
          <a:p>
            <a:pPr marL="171450" indent="-171450">
              <a:buSzPct val="150000"/>
              <a:buFont typeface="Wingdings" pitchFamily="2" charset="2"/>
              <a:buChar char="§"/>
            </a:pPr>
            <a:r>
              <a:rPr lang="ru-RU" sz="1000" dirty="0"/>
              <a:t>Соглашения о сотрудничестве с субъектами РФ</a:t>
            </a:r>
          </a:p>
          <a:p>
            <a:pPr marL="171450" indent="-171450">
              <a:buSzPct val="150000"/>
              <a:buFont typeface="Wingdings" pitchFamily="2" charset="2"/>
              <a:buChar char="§"/>
            </a:pPr>
            <a:r>
              <a:rPr lang="ru-RU" sz="1000" dirty="0"/>
              <a:t>ЯРБ, экологические стандарты и нормы, </a:t>
            </a:r>
            <a:r>
              <a:rPr lang="ru-RU" sz="1000" dirty="0" err="1"/>
              <a:t>ГОиЧС</a:t>
            </a:r>
            <a:r>
              <a:rPr lang="ru-RU" sz="1000" dirty="0"/>
              <a:t>, тех. регламенты </a:t>
            </a:r>
          </a:p>
          <a:p>
            <a:pPr marL="171450" indent="-171450">
              <a:buSzPct val="150000"/>
              <a:buFont typeface="Wingdings" pitchFamily="2" charset="2"/>
              <a:buChar char="§"/>
            </a:pPr>
            <a:r>
              <a:rPr lang="ru-RU" sz="1000" dirty="0"/>
              <a:t>Требования к использованию ПО</a:t>
            </a:r>
          </a:p>
          <a:p>
            <a:pPr marL="171450" indent="-171450">
              <a:buSzPct val="150000"/>
              <a:buFont typeface="Wingdings" pitchFamily="2" charset="2"/>
              <a:buChar char="§"/>
            </a:pPr>
            <a:endParaRPr lang="ru-RU" sz="1000" dirty="0"/>
          </a:p>
        </p:txBody>
      </p:sp>
      <p:sp>
        <p:nvSpPr>
          <p:cNvPr id="27668" name="Прямоугольник 26"/>
          <p:cNvSpPr>
            <a:spLocks noChangeArrowheads="1"/>
          </p:cNvSpPr>
          <p:nvPr/>
        </p:nvSpPr>
        <p:spPr bwMode="auto">
          <a:xfrm>
            <a:off x="3492459" y="1254125"/>
            <a:ext cx="255924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1450" indent="-171450">
              <a:buSzPct val="150000"/>
              <a:buFont typeface="Wingdings" pitchFamily="2" charset="2"/>
              <a:buChar char="§"/>
            </a:pPr>
            <a:r>
              <a:rPr lang="ru-RU" sz="1100"/>
              <a:t>Гос.закупки, противодействие мошенничеству и коррупции, информационная безопасность</a:t>
            </a:r>
          </a:p>
          <a:p>
            <a:pPr marL="171450" indent="-171450">
              <a:buSzPct val="150000"/>
            </a:pPr>
            <a:endParaRPr lang="ru-RU" sz="600"/>
          </a:p>
          <a:p>
            <a:pPr marL="171450" indent="-171450">
              <a:buSzPct val="150000"/>
              <a:buFont typeface="Wingdings" pitchFamily="2" charset="2"/>
              <a:buChar char="§"/>
            </a:pPr>
            <a:r>
              <a:rPr lang="ru-RU" sz="1100"/>
              <a:t>Требования в области </a:t>
            </a:r>
          </a:p>
          <a:p>
            <a:pPr marL="171450" indent="-171450">
              <a:buSzPct val="150000"/>
            </a:pPr>
            <a:r>
              <a:rPr lang="ru-RU" sz="1100"/>
              <a:t>качества (в т.ч. стандартов </a:t>
            </a:r>
            <a:r>
              <a:rPr lang="en-US" sz="1100"/>
              <a:t>ISO</a:t>
            </a:r>
            <a:r>
              <a:rPr lang="ru-RU" sz="1100"/>
              <a:t>)</a:t>
            </a:r>
          </a:p>
          <a:p>
            <a:pPr marL="171450" indent="-171450">
              <a:buSzPct val="150000"/>
            </a:pPr>
            <a:endParaRPr lang="ru-RU" sz="700"/>
          </a:p>
          <a:p>
            <a:pPr marL="171450" indent="-171450">
              <a:buSzPct val="150000"/>
              <a:buFont typeface="Wingdings" pitchFamily="2" charset="2"/>
              <a:buChar char="§"/>
            </a:pPr>
            <a:r>
              <a:rPr lang="ru-RU" sz="1100"/>
              <a:t>Межправительственные соглашения, международная деятельность(бизнес)</a:t>
            </a:r>
          </a:p>
        </p:txBody>
      </p:sp>
      <p:sp>
        <p:nvSpPr>
          <p:cNvPr id="27669" name="Прямоугольник 27"/>
          <p:cNvSpPr>
            <a:spLocks noChangeArrowheads="1"/>
          </p:cNvSpPr>
          <p:nvPr/>
        </p:nvSpPr>
        <p:spPr bwMode="auto">
          <a:xfrm>
            <a:off x="6204005" y="1365251"/>
            <a:ext cx="263539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1450" indent="-171450">
              <a:buSzPct val="150000"/>
              <a:buFont typeface="Wingdings" pitchFamily="2" charset="2"/>
              <a:buChar char="§"/>
            </a:pPr>
            <a:r>
              <a:rPr lang="ru-RU" sz="1100">
                <a:solidFill>
                  <a:schemeClr val="bg1"/>
                </a:solidFill>
              </a:rPr>
              <a:t>Интеллектуальная собственность</a:t>
            </a:r>
          </a:p>
          <a:p>
            <a:pPr marL="171450" indent="-171450">
              <a:buSzPct val="150000"/>
              <a:buFont typeface="Wingdings" pitchFamily="2" charset="2"/>
              <a:buChar char="§"/>
            </a:pPr>
            <a:endParaRPr lang="ru-RU" sz="1100">
              <a:solidFill>
                <a:schemeClr val="bg1"/>
              </a:solidFill>
            </a:endParaRPr>
          </a:p>
          <a:p>
            <a:pPr marL="171450" indent="-171450">
              <a:buSzPct val="150000"/>
              <a:buFont typeface="Wingdings" pitchFamily="2" charset="2"/>
              <a:buChar char="§"/>
            </a:pPr>
            <a:endParaRPr lang="ru-RU" sz="1100">
              <a:solidFill>
                <a:schemeClr val="bg1"/>
              </a:solidFill>
            </a:endParaRPr>
          </a:p>
          <a:p>
            <a:pPr marL="171450" indent="-171450">
              <a:buSzPct val="150000"/>
              <a:buFont typeface="Wingdings" pitchFamily="2" charset="2"/>
              <a:buChar char="§"/>
            </a:pPr>
            <a:r>
              <a:rPr lang="ru-RU" sz="1100">
                <a:solidFill>
                  <a:schemeClr val="bg1"/>
                </a:solidFill>
              </a:rPr>
              <a:t>Требования кредиторов**</a:t>
            </a:r>
          </a:p>
          <a:p>
            <a:pPr marL="171450" indent="-171450">
              <a:buSzPct val="150000"/>
            </a:pPr>
            <a:endParaRPr lang="ru-RU" sz="1100">
              <a:solidFill>
                <a:schemeClr val="bg1"/>
              </a:solidFill>
            </a:endParaRPr>
          </a:p>
          <a:p>
            <a:pPr marL="171450" indent="-171450">
              <a:buSzPct val="150000"/>
              <a:buFont typeface="Wingdings" pitchFamily="2" charset="2"/>
              <a:buChar char="§"/>
            </a:pPr>
            <a:r>
              <a:rPr lang="ru-RU" sz="1100">
                <a:solidFill>
                  <a:schemeClr val="bg1"/>
                </a:solidFill>
              </a:rPr>
              <a:t>Межправительственные соглашения, международная деятельность (бизнес)</a:t>
            </a:r>
          </a:p>
          <a:p>
            <a:pPr marL="171450" indent="-171450">
              <a:buSzPct val="150000"/>
              <a:buFont typeface="Wingdings" pitchFamily="2" charset="2"/>
              <a:buChar char="§"/>
            </a:pPr>
            <a:endParaRPr lang="ru-RU" sz="900"/>
          </a:p>
        </p:txBody>
      </p:sp>
      <p:sp>
        <p:nvSpPr>
          <p:cNvPr id="27670" name="Прямоугольник 29"/>
          <p:cNvSpPr>
            <a:spLocks noChangeArrowheads="1"/>
          </p:cNvSpPr>
          <p:nvPr/>
        </p:nvSpPr>
        <p:spPr bwMode="auto">
          <a:xfrm>
            <a:off x="779420" y="2792413"/>
            <a:ext cx="2672724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1450" indent="-171450">
              <a:buSzPct val="150000"/>
              <a:buFont typeface="Wingdings" pitchFamily="2" charset="2"/>
              <a:buChar char="§"/>
            </a:pPr>
            <a:endParaRPr lang="ru-RU" sz="900"/>
          </a:p>
          <a:p>
            <a:pPr marL="171450" indent="-171450">
              <a:buSzPct val="150000"/>
              <a:buFont typeface="Wingdings" pitchFamily="2" charset="2"/>
              <a:buChar char="§"/>
            </a:pPr>
            <a:endParaRPr lang="ru-RU" sz="1100"/>
          </a:p>
          <a:p>
            <a:pPr marL="171450" indent="-171450">
              <a:buSzPct val="150000"/>
              <a:buFont typeface="Wingdings" pitchFamily="2" charset="2"/>
              <a:buChar char="§"/>
            </a:pPr>
            <a:endParaRPr lang="ru-RU" sz="1100"/>
          </a:p>
          <a:p>
            <a:pPr marL="171450" indent="-171450">
              <a:buSzPct val="150000"/>
            </a:pPr>
            <a:endParaRPr lang="ru-RU" sz="1100"/>
          </a:p>
          <a:p>
            <a:pPr marL="171450" indent="-171450">
              <a:buSzPct val="150000"/>
            </a:pPr>
            <a:endParaRPr lang="ru-RU" sz="1100"/>
          </a:p>
          <a:p>
            <a:pPr marL="171450" indent="-171450">
              <a:buSzPct val="150000"/>
              <a:buFont typeface="Wingdings" pitchFamily="2" charset="2"/>
              <a:buChar char="§"/>
            </a:pPr>
            <a:r>
              <a:rPr lang="ru-RU" sz="1100"/>
              <a:t>ЯРБ, экологические стандарты и нормы, ГОиЧС, тех. регламенты </a:t>
            </a:r>
          </a:p>
          <a:p>
            <a:pPr marL="171450" indent="-171450">
              <a:buFont typeface="Arial" pitchFamily="34" charset="0"/>
              <a:buChar char="•"/>
            </a:pPr>
            <a:endParaRPr lang="ru-RU" sz="900"/>
          </a:p>
        </p:txBody>
      </p:sp>
      <p:sp>
        <p:nvSpPr>
          <p:cNvPr id="27671" name="Прямоугольник 37"/>
          <p:cNvSpPr>
            <a:spLocks noChangeArrowheads="1"/>
          </p:cNvSpPr>
          <p:nvPr/>
        </p:nvSpPr>
        <p:spPr bwMode="auto">
          <a:xfrm>
            <a:off x="779420" y="4335463"/>
            <a:ext cx="264584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sz="900"/>
          </a:p>
          <a:p>
            <a:endParaRPr lang="ru-RU" sz="900"/>
          </a:p>
          <a:p>
            <a:endParaRPr lang="ru-RU" sz="900"/>
          </a:p>
          <a:p>
            <a:endParaRPr lang="ru-RU" sz="900"/>
          </a:p>
          <a:p>
            <a:pPr>
              <a:buSzPct val="150000"/>
              <a:buFont typeface="Wingdings" pitchFamily="2" charset="2"/>
              <a:buChar char="§"/>
            </a:pPr>
            <a:r>
              <a:rPr lang="ru-RU" sz="1200"/>
              <a:t>Требования по энергоэффективности</a:t>
            </a:r>
          </a:p>
        </p:txBody>
      </p:sp>
      <p:sp>
        <p:nvSpPr>
          <p:cNvPr id="27672" name="Прямоугольник 38"/>
          <p:cNvSpPr>
            <a:spLocks noChangeArrowheads="1"/>
          </p:cNvSpPr>
          <p:nvPr/>
        </p:nvSpPr>
        <p:spPr bwMode="auto">
          <a:xfrm>
            <a:off x="3492459" y="2924176"/>
            <a:ext cx="2710052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1450" indent="-171450">
              <a:buSzPct val="150000"/>
              <a:buFont typeface="Wingdings" pitchFamily="2" charset="2"/>
              <a:buChar char="§"/>
            </a:pPr>
            <a:r>
              <a:rPr lang="ru-RU" sz="1000"/>
              <a:t>Гос.закупки, противодействие </a:t>
            </a:r>
          </a:p>
          <a:p>
            <a:pPr marL="171450" indent="-171450">
              <a:buSzPct val="150000"/>
            </a:pPr>
            <a:r>
              <a:rPr lang="ru-RU" sz="1000"/>
              <a:t>      мошенничеству и коррупции,</a:t>
            </a:r>
          </a:p>
          <a:p>
            <a:pPr marL="171450" indent="-171450">
              <a:buSzPct val="150000"/>
            </a:pPr>
            <a:r>
              <a:rPr lang="ru-RU" sz="1000"/>
              <a:t>      информационная безопасность</a:t>
            </a:r>
          </a:p>
          <a:p>
            <a:pPr marL="171450" indent="-171450">
              <a:buSzPct val="150000"/>
              <a:buFont typeface="Wingdings" pitchFamily="2" charset="2"/>
              <a:buChar char="§"/>
            </a:pPr>
            <a:r>
              <a:rPr lang="ru-RU" sz="1000"/>
              <a:t>Валютный контроль</a:t>
            </a:r>
          </a:p>
          <a:p>
            <a:pPr marL="171450" indent="-171450">
              <a:buSzPct val="150000"/>
              <a:buFont typeface="Wingdings" pitchFamily="2" charset="2"/>
              <a:buChar char="§"/>
            </a:pPr>
            <a:r>
              <a:rPr lang="ru-RU" sz="1000"/>
              <a:t>Трудовое законодательство</a:t>
            </a:r>
          </a:p>
          <a:p>
            <a:pPr marL="171450" indent="-171450">
              <a:buSzPct val="150000"/>
              <a:buFont typeface="Wingdings" pitchFamily="2" charset="2"/>
              <a:buChar char="§"/>
            </a:pPr>
            <a:r>
              <a:rPr lang="ru-RU" sz="1000"/>
              <a:t>Учет и отчетность, налоговое законодательство</a:t>
            </a:r>
          </a:p>
          <a:p>
            <a:pPr marL="171450" indent="-171450">
              <a:buSzPct val="150000"/>
              <a:buFont typeface="Wingdings" pitchFamily="2" charset="2"/>
              <a:buChar char="§"/>
            </a:pPr>
            <a:r>
              <a:rPr lang="ru-RU" sz="1000"/>
              <a:t>ЯРБ, экологические стандарты </a:t>
            </a:r>
          </a:p>
          <a:p>
            <a:pPr marL="171450" indent="-171450">
              <a:buSzPct val="150000"/>
            </a:pPr>
            <a:r>
              <a:rPr lang="ru-RU" sz="1000"/>
              <a:t>     и нормы, ГОиЧС, тех. регламенты </a:t>
            </a:r>
          </a:p>
        </p:txBody>
      </p:sp>
      <p:sp>
        <p:nvSpPr>
          <p:cNvPr id="27673" name="Прямоугольник 39"/>
          <p:cNvSpPr>
            <a:spLocks noChangeArrowheads="1"/>
          </p:cNvSpPr>
          <p:nvPr/>
        </p:nvSpPr>
        <p:spPr bwMode="auto">
          <a:xfrm>
            <a:off x="6204005" y="2792413"/>
            <a:ext cx="2444273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1450" indent="-171450">
              <a:buSzPct val="150000"/>
              <a:buFont typeface="Wingdings" pitchFamily="2" charset="2"/>
              <a:buChar char="§"/>
            </a:pPr>
            <a:endParaRPr lang="ru-RU" sz="900"/>
          </a:p>
          <a:p>
            <a:pPr marL="171450" indent="-171450">
              <a:buSzPct val="150000"/>
              <a:buFont typeface="Wingdings" pitchFamily="2" charset="2"/>
              <a:buChar char="§"/>
            </a:pPr>
            <a:endParaRPr lang="ru-RU" sz="900"/>
          </a:p>
          <a:p>
            <a:pPr marL="171450" indent="-171450">
              <a:buSzPct val="150000"/>
              <a:buFont typeface="Wingdings" pitchFamily="2" charset="2"/>
              <a:buChar char="§"/>
            </a:pPr>
            <a:endParaRPr lang="ru-RU" sz="900"/>
          </a:p>
          <a:p>
            <a:pPr marL="171450" indent="-171450">
              <a:buSzPct val="150000"/>
              <a:buFont typeface="Wingdings" pitchFamily="2" charset="2"/>
              <a:buChar char="§"/>
            </a:pPr>
            <a:endParaRPr lang="ru-RU" sz="900"/>
          </a:p>
          <a:p>
            <a:pPr marL="171450" indent="-171450">
              <a:buSzPct val="150000"/>
              <a:buFont typeface="Wingdings" pitchFamily="2" charset="2"/>
              <a:buChar char="§"/>
            </a:pPr>
            <a:r>
              <a:rPr lang="ru-RU" sz="1100"/>
              <a:t>Антимонопольное, </a:t>
            </a:r>
          </a:p>
          <a:p>
            <a:pPr marL="171450" indent="-171450">
              <a:buSzPct val="150000"/>
            </a:pPr>
            <a:r>
              <a:rPr lang="ru-RU" sz="1100"/>
              <a:t>    корпоративное право</a:t>
            </a:r>
          </a:p>
        </p:txBody>
      </p:sp>
      <p:sp>
        <p:nvSpPr>
          <p:cNvPr id="27674" name="Овал 41"/>
          <p:cNvSpPr>
            <a:spLocks noChangeArrowheads="1"/>
          </p:cNvSpPr>
          <p:nvPr/>
        </p:nvSpPr>
        <p:spPr bwMode="auto">
          <a:xfrm>
            <a:off x="3217721" y="1209675"/>
            <a:ext cx="188136" cy="203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8</a:t>
            </a:r>
          </a:p>
        </p:txBody>
      </p:sp>
      <p:sp>
        <p:nvSpPr>
          <p:cNvPr id="27675" name="Овал 71"/>
          <p:cNvSpPr>
            <a:spLocks noChangeArrowheads="1"/>
          </p:cNvSpPr>
          <p:nvPr/>
        </p:nvSpPr>
        <p:spPr bwMode="auto">
          <a:xfrm>
            <a:off x="3211749" y="1362075"/>
            <a:ext cx="188136" cy="203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9</a:t>
            </a:r>
          </a:p>
        </p:txBody>
      </p:sp>
      <p:sp>
        <p:nvSpPr>
          <p:cNvPr id="27676" name="Овал 72"/>
          <p:cNvSpPr>
            <a:spLocks noChangeArrowheads="1"/>
          </p:cNvSpPr>
          <p:nvPr/>
        </p:nvSpPr>
        <p:spPr bwMode="auto">
          <a:xfrm>
            <a:off x="3104243" y="1535113"/>
            <a:ext cx="188136" cy="203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13</a:t>
            </a:r>
          </a:p>
        </p:txBody>
      </p:sp>
      <p:sp>
        <p:nvSpPr>
          <p:cNvPr id="27677" name="Овал 74"/>
          <p:cNvSpPr>
            <a:spLocks noChangeArrowheads="1"/>
          </p:cNvSpPr>
          <p:nvPr/>
        </p:nvSpPr>
        <p:spPr bwMode="auto">
          <a:xfrm>
            <a:off x="3216228" y="1754188"/>
            <a:ext cx="188136" cy="203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18</a:t>
            </a:r>
          </a:p>
        </p:txBody>
      </p:sp>
      <p:sp>
        <p:nvSpPr>
          <p:cNvPr id="27678" name="Овал 75"/>
          <p:cNvSpPr>
            <a:spLocks noChangeArrowheads="1"/>
          </p:cNvSpPr>
          <p:nvPr/>
        </p:nvSpPr>
        <p:spPr bwMode="auto">
          <a:xfrm>
            <a:off x="3216228" y="1973263"/>
            <a:ext cx="188136" cy="203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12</a:t>
            </a:r>
          </a:p>
        </p:txBody>
      </p:sp>
      <p:sp>
        <p:nvSpPr>
          <p:cNvPr id="27679" name="Овал 76"/>
          <p:cNvSpPr>
            <a:spLocks noChangeArrowheads="1"/>
          </p:cNvSpPr>
          <p:nvPr/>
        </p:nvSpPr>
        <p:spPr bwMode="auto">
          <a:xfrm>
            <a:off x="3217721" y="2205038"/>
            <a:ext cx="188136" cy="203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17</a:t>
            </a:r>
          </a:p>
        </p:txBody>
      </p:sp>
      <p:sp>
        <p:nvSpPr>
          <p:cNvPr id="27680" name="Овал 77"/>
          <p:cNvSpPr>
            <a:spLocks noChangeArrowheads="1"/>
          </p:cNvSpPr>
          <p:nvPr/>
        </p:nvSpPr>
        <p:spPr bwMode="auto">
          <a:xfrm>
            <a:off x="3222200" y="2435226"/>
            <a:ext cx="198588" cy="201613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22</a:t>
            </a:r>
          </a:p>
        </p:txBody>
      </p:sp>
      <p:sp>
        <p:nvSpPr>
          <p:cNvPr id="27681" name="Овал 78"/>
          <p:cNvSpPr>
            <a:spLocks noChangeArrowheads="1"/>
          </p:cNvSpPr>
          <p:nvPr/>
        </p:nvSpPr>
        <p:spPr bwMode="auto">
          <a:xfrm>
            <a:off x="5869541" y="1349375"/>
            <a:ext cx="188136" cy="203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5</a:t>
            </a:r>
          </a:p>
        </p:txBody>
      </p:sp>
      <p:sp>
        <p:nvSpPr>
          <p:cNvPr id="27682" name="Овал 79"/>
          <p:cNvSpPr>
            <a:spLocks noChangeArrowheads="1"/>
          </p:cNvSpPr>
          <p:nvPr/>
        </p:nvSpPr>
        <p:spPr bwMode="auto">
          <a:xfrm>
            <a:off x="5629145" y="1924050"/>
            <a:ext cx="188136" cy="203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15</a:t>
            </a:r>
          </a:p>
        </p:txBody>
      </p:sp>
      <p:sp>
        <p:nvSpPr>
          <p:cNvPr id="27683" name="Овал 80"/>
          <p:cNvSpPr>
            <a:spLocks noChangeArrowheads="1"/>
          </p:cNvSpPr>
          <p:nvPr/>
        </p:nvSpPr>
        <p:spPr bwMode="auto">
          <a:xfrm>
            <a:off x="5869540" y="2298700"/>
            <a:ext cx="189629" cy="203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19</a:t>
            </a:r>
          </a:p>
        </p:txBody>
      </p:sp>
      <p:sp>
        <p:nvSpPr>
          <p:cNvPr id="27684" name="Овал 81"/>
          <p:cNvSpPr>
            <a:spLocks noChangeArrowheads="1"/>
          </p:cNvSpPr>
          <p:nvPr/>
        </p:nvSpPr>
        <p:spPr bwMode="auto">
          <a:xfrm>
            <a:off x="8567648" y="1524000"/>
            <a:ext cx="188136" cy="203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7</a:t>
            </a:r>
          </a:p>
        </p:txBody>
      </p:sp>
      <p:sp>
        <p:nvSpPr>
          <p:cNvPr id="27685" name="Овал 82"/>
          <p:cNvSpPr>
            <a:spLocks noChangeArrowheads="1"/>
          </p:cNvSpPr>
          <p:nvPr/>
        </p:nvSpPr>
        <p:spPr bwMode="auto">
          <a:xfrm>
            <a:off x="8554210" y="1930400"/>
            <a:ext cx="188136" cy="203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24</a:t>
            </a:r>
          </a:p>
        </p:txBody>
      </p:sp>
      <p:sp>
        <p:nvSpPr>
          <p:cNvPr id="27686" name="Овал 83"/>
          <p:cNvSpPr>
            <a:spLocks noChangeArrowheads="1"/>
          </p:cNvSpPr>
          <p:nvPr/>
        </p:nvSpPr>
        <p:spPr bwMode="auto">
          <a:xfrm>
            <a:off x="8554210" y="2433638"/>
            <a:ext cx="188136" cy="203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20</a:t>
            </a:r>
          </a:p>
        </p:txBody>
      </p:sp>
      <p:sp>
        <p:nvSpPr>
          <p:cNvPr id="27687" name="Овал 84"/>
          <p:cNvSpPr>
            <a:spLocks noChangeArrowheads="1"/>
          </p:cNvSpPr>
          <p:nvPr/>
        </p:nvSpPr>
        <p:spPr bwMode="auto">
          <a:xfrm>
            <a:off x="3219214" y="2659064"/>
            <a:ext cx="201575" cy="193675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25</a:t>
            </a:r>
          </a:p>
        </p:txBody>
      </p:sp>
      <p:sp>
        <p:nvSpPr>
          <p:cNvPr id="27688" name="Овал 85"/>
          <p:cNvSpPr>
            <a:spLocks noChangeArrowheads="1"/>
          </p:cNvSpPr>
          <p:nvPr/>
        </p:nvSpPr>
        <p:spPr bwMode="auto">
          <a:xfrm>
            <a:off x="3163968" y="3802063"/>
            <a:ext cx="188136" cy="203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27</a:t>
            </a:r>
          </a:p>
        </p:txBody>
      </p:sp>
      <p:sp>
        <p:nvSpPr>
          <p:cNvPr id="27689" name="Овал 86"/>
          <p:cNvSpPr>
            <a:spLocks noChangeArrowheads="1"/>
          </p:cNvSpPr>
          <p:nvPr/>
        </p:nvSpPr>
        <p:spPr bwMode="auto">
          <a:xfrm>
            <a:off x="5723213" y="2989263"/>
            <a:ext cx="189629" cy="203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2</a:t>
            </a:r>
          </a:p>
        </p:txBody>
      </p:sp>
      <p:sp>
        <p:nvSpPr>
          <p:cNvPr id="27690" name="Овал 87"/>
          <p:cNvSpPr>
            <a:spLocks noChangeArrowheads="1"/>
          </p:cNvSpPr>
          <p:nvPr/>
        </p:nvSpPr>
        <p:spPr bwMode="auto">
          <a:xfrm>
            <a:off x="5862075" y="3370263"/>
            <a:ext cx="189629" cy="203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4</a:t>
            </a:r>
          </a:p>
        </p:txBody>
      </p:sp>
      <p:sp>
        <p:nvSpPr>
          <p:cNvPr id="27691" name="Овал 88"/>
          <p:cNvSpPr>
            <a:spLocks noChangeArrowheads="1"/>
          </p:cNvSpPr>
          <p:nvPr/>
        </p:nvSpPr>
        <p:spPr bwMode="auto">
          <a:xfrm>
            <a:off x="5862075" y="3602038"/>
            <a:ext cx="189629" cy="187325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10</a:t>
            </a:r>
          </a:p>
        </p:txBody>
      </p:sp>
      <p:sp>
        <p:nvSpPr>
          <p:cNvPr id="27692" name="Овал 89"/>
          <p:cNvSpPr>
            <a:spLocks noChangeArrowheads="1"/>
          </p:cNvSpPr>
          <p:nvPr/>
        </p:nvSpPr>
        <p:spPr bwMode="auto">
          <a:xfrm>
            <a:off x="5862075" y="3811589"/>
            <a:ext cx="191122" cy="193675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11</a:t>
            </a:r>
          </a:p>
        </p:txBody>
      </p:sp>
      <p:sp>
        <p:nvSpPr>
          <p:cNvPr id="27693" name="Овал 90"/>
          <p:cNvSpPr>
            <a:spLocks noChangeArrowheads="1"/>
          </p:cNvSpPr>
          <p:nvPr/>
        </p:nvSpPr>
        <p:spPr bwMode="auto">
          <a:xfrm>
            <a:off x="5859089" y="4017963"/>
            <a:ext cx="189629" cy="203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21</a:t>
            </a:r>
          </a:p>
        </p:txBody>
      </p:sp>
      <p:sp>
        <p:nvSpPr>
          <p:cNvPr id="27694" name="Овал 92"/>
          <p:cNvSpPr>
            <a:spLocks noChangeArrowheads="1"/>
          </p:cNvSpPr>
          <p:nvPr/>
        </p:nvSpPr>
        <p:spPr bwMode="auto">
          <a:xfrm>
            <a:off x="8554210" y="3378201"/>
            <a:ext cx="191122" cy="219075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6</a:t>
            </a:r>
          </a:p>
        </p:txBody>
      </p:sp>
      <p:sp>
        <p:nvSpPr>
          <p:cNvPr id="27695" name="Овал 93"/>
          <p:cNvSpPr>
            <a:spLocks noChangeArrowheads="1"/>
          </p:cNvSpPr>
          <p:nvPr/>
        </p:nvSpPr>
        <p:spPr bwMode="auto">
          <a:xfrm>
            <a:off x="3104243" y="4897438"/>
            <a:ext cx="188136" cy="203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26</a:t>
            </a:r>
          </a:p>
        </p:txBody>
      </p:sp>
      <p:sp>
        <p:nvSpPr>
          <p:cNvPr id="27696" name="Овал 77"/>
          <p:cNvSpPr>
            <a:spLocks noChangeArrowheads="1"/>
          </p:cNvSpPr>
          <p:nvPr/>
        </p:nvSpPr>
        <p:spPr bwMode="auto">
          <a:xfrm>
            <a:off x="2986284" y="2420939"/>
            <a:ext cx="229944" cy="225425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23</a:t>
            </a:r>
          </a:p>
        </p:txBody>
      </p:sp>
      <p:sp>
        <p:nvSpPr>
          <p:cNvPr id="27697" name="Овал 86"/>
          <p:cNvSpPr>
            <a:spLocks noChangeArrowheads="1"/>
          </p:cNvSpPr>
          <p:nvPr/>
        </p:nvSpPr>
        <p:spPr bwMode="auto">
          <a:xfrm>
            <a:off x="5939719" y="2984500"/>
            <a:ext cx="189629" cy="203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3</a:t>
            </a:r>
          </a:p>
        </p:txBody>
      </p:sp>
      <p:sp>
        <p:nvSpPr>
          <p:cNvPr id="27698" name="Овал 86"/>
          <p:cNvSpPr>
            <a:spLocks noChangeArrowheads="1"/>
          </p:cNvSpPr>
          <p:nvPr/>
        </p:nvSpPr>
        <p:spPr bwMode="auto">
          <a:xfrm>
            <a:off x="5859089" y="1924050"/>
            <a:ext cx="189629" cy="203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16</a:t>
            </a:r>
          </a:p>
        </p:txBody>
      </p:sp>
      <p:sp>
        <p:nvSpPr>
          <p:cNvPr id="27699" name="Овал 72"/>
          <p:cNvSpPr>
            <a:spLocks noChangeArrowheads="1"/>
          </p:cNvSpPr>
          <p:nvPr/>
        </p:nvSpPr>
        <p:spPr bwMode="auto">
          <a:xfrm>
            <a:off x="3268488" y="1535113"/>
            <a:ext cx="188136" cy="203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14</a:t>
            </a:r>
          </a:p>
        </p:txBody>
      </p:sp>
      <p:sp>
        <p:nvSpPr>
          <p:cNvPr id="27700" name="Овал 78"/>
          <p:cNvSpPr>
            <a:spLocks noChangeArrowheads="1"/>
          </p:cNvSpPr>
          <p:nvPr/>
        </p:nvSpPr>
        <p:spPr bwMode="auto">
          <a:xfrm>
            <a:off x="5615707" y="1354138"/>
            <a:ext cx="188136" cy="203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88900" rIns="88900" anchor="ctr"/>
          <a:lstStyle/>
          <a:p>
            <a:pPr algn="ctr"/>
            <a:r>
              <a:rPr lang="ru-RU" sz="900"/>
              <a:t>1</a:t>
            </a:r>
          </a:p>
        </p:txBody>
      </p:sp>
      <p:sp>
        <p:nvSpPr>
          <p:cNvPr id="2" name="Прямоугольник 1"/>
          <p:cNvSpPr/>
          <p:nvPr/>
        </p:nvSpPr>
        <p:spPr>
          <a:xfrm rot="20749858">
            <a:off x="4757340" y="4778088"/>
            <a:ext cx="3224823" cy="646331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 + </a:t>
            </a:r>
            <a:r>
              <a:rPr lang="ru-RU" dirty="0"/>
              <a:t>Широкий </a:t>
            </a:r>
            <a:r>
              <a:rPr lang="ru-RU" dirty="0" smtClean="0"/>
              <a:t>охват</a:t>
            </a:r>
          </a:p>
          <a:p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smtClean="0"/>
              <a:t> Сложность </a:t>
            </a:r>
            <a:r>
              <a:rPr lang="ru-RU" dirty="0"/>
              <a:t>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3048964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br>
              <a:rPr lang="ru-RU" dirty="0" smtClean="0"/>
            </a:br>
            <a:r>
              <a:rPr lang="ru-RU" dirty="0" smtClean="0"/>
              <a:t>ФОКУС мониторинга на </a:t>
            </a:r>
            <a:r>
              <a:rPr lang="ru-RU" dirty="0"/>
              <a:t>высоко рисковые области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23800" y="2892082"/>
            <a:ext cx="35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Четыре высоко рисковые области: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39C74-0B7C-D24E-BFEB-4BB88AB03269}" type="slidenum">
              <a:rPr lang="ru-RU" altLang="ru-RU" smtClean="0"/>
              <a:pPr/>
              <a:t>5</a:t>
            </a:fld>
            <a:endParaRPr lang="ru-RU" altLang="ru-RU"/>
          </a:p>
        </p:txBody>
      </p:sp>
      <p:sp>
        <p:nvSpPr>
          <p:cNvPr id="17" name="TextBox 16"/>
          <p:cNvSpPr txBox="1"/>
          <p:nvPr/>
        </p:nvSpPr>
        <p:spPr>
          <a:xfrm rot="19480210">
            <a:off x="4600596" y="2775147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tx1">
                    <a:lumMod val="50000"/>
                  </a:schemeClr>
                </a:solidFill>
              </a:rPr>
              <a:t>ФОКУС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84999" y="3360043"/>
            <a:ext cx="3392554" cy="499864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979665" y="4006405"/>
            <a:ext cx="3474087" cy="547117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04048" y="4685663"/>
            <a:ext cx="3467256" cy="546588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018906" y="5373216"/>
            <a:ext cx="3456384" cy="504056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270688" y="4005064"/>
            <a:ext cx="3080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altLang="ru-RU" sz="1400" i="1" dirty="0"/>
              <a:t>Соблюдение комплаенс-требований по </a:t>
            </a:r>
            <a:r>
              <a:rPr lang="ru-RU" altLang="ru-RU" sz="1400" b="1" i="1" dirty="0"/>
              <a:t>экологии</a:t>
            </a:r>
            <a:r>
              <a:rPr lang="ru-RU" altLang="ru-RU" sz="1400" i="1" dirty="0"/>
              <a:t>, </a:t>
            </a:r>
            <a:r>
              <a:rPr lang="ru-RU" altLang="ru-RU" sz="1400" i="1" dirty="0" smtClean="0"/>
              <a:t>ЯРБ</a:t>
            </a:r>
            <a:endParaRPr lang="ru-RU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5137192" y="3353591"/>
            <a:ext cx="3129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altLang="ru-RU" sz="1400" i="1" dirty="0"/>
              <a:t>Предотвращение </a:t>
            </a:r>
            <a:r>
              <a:rPr lang="ru-RU" altLang="ru-RU" sz="1400" b="1" i="1" dirty="0"/>
              <a:t>коррупционного </a:t>
            </a:r>
            <a:r>
              <a:rPr lang="ru-RU" altLang="ru-RU" sz="1400" b="1" i="1" dirty="0" smtClean="0"/>
              <a:t>поведения</a:t>
            </a:r>
            <a:endParaRPr lang="ru-RU" altLang="ru-RU" sz="1400" b="1" i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744591" y="1268760"/>
            <a:ext cx="3963272" cy="4834903"/>
          </a:xfrm>
          <a:prstGeom prst="roundRect">
            <a:avLst/>
          </a:prstGeom>
          <a:noFill/>
          <a:ln w="34925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4041994" y="2844931"/>
            <a:ext cx="455692" cy="105064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067672" y="1590544"/>
            <a:ext cx="31918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Приоритет: 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«</a:t>
            </a:r>
            <a:r>
              <a:rPr lang="ru-RU" sz="1600" b="1" dirty="0" smtClean="0">
                <a:solidFill>
                  <a:srgbClr val="FF0000"/>
                </a:solidFill>
              </a:rPr>
              <a:t>внешний контур</a:t>
            </a:r>
            <a:r>
              <a:rPr lang="ru-RU" sz="1600" dirty="0" smtClean="0">
                <a:solidFill>
                  <a:srgbClr val="FF0000"/>
                </a:solidFill>
              </a:rPr>
              <a:t>»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(прогноз рисков в зависимости 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от изменений внешней среды)*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8172400" y="3284984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1" name="Овал 30"/>
          <p:cNvSpPr/>
          <p:nvPr/>
        </p:nvSpPr>
        <p:spPr>
          <a:xfrm>
            <a:off x="8210500" y="3966964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2" name="Овал 31"/>
          <p:cNvSpPr/>
          <p:nvPr/>
        </p:nvSpPr>
        <p:spPr>
          <a:xfrm>
            <a:off x="8244408" y="4653136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3" name="Овал 32"/>
          <p:cNvSpPr/>
          <p:nvPr/>
        </p:nvSpPr>
        <p:spPr>
          <a:xfrm>
            <a:off x="8244408" y="5310733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467544" y="6453336"/>
            <a:ext cx="1946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* - </a:t>
            </a:r>
            <a:r>
              <a:rPr lang="en-US" sz="1600" dirty="0" smtClean="0"/>
              <a:t>best practices;  </a:t>
            </a:r>
            <a:endParaRPr lang="ru-RU" sz="16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28032" y="1157016"/>
            <a:ext cx="3395045" cy="5029926"/>
          </a:xfrm>
          <a:prstGeom prst="rect">
            <a:avLst/>
          </a:prstGeom>
          <a:pattFill prst="ltUpDiag">
            <a:fgClr>
              <a:srgbClr val="CCFFFF"/>
            </a:fgClr>
            <a:bgClr>
              <a:schemeClr val="bg1">
                <a:lumMod val="85000"/>
              </a:schemeClr>
            </a:bgClr>
          </a:pattFill>
          <a:ln w="3175"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359213" y="2954755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Все 20 </a:t>
            </a:r>
          </a:p>
          <a:p>
            <a:pPr algn="ctr"/>
            <a:r>
              <a:rPr lang="ru-RU" sz="2400" dirty="0" smtClean="0"/>
              <a:t>комплаенс-областей</a:t>
            </a:r>
            <a:endParaRPr lang="ru-RU" sz="24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26779" y="4626940"/>
            <a:ext cx="27969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/>
              <a:t>Справочно: </a:t>
            </a:r>
          </a:p>
          <a:p>
            <a:r>
              <a:rPr lang="ru-RU" sz="1400" i="1" dirty="0" smtClean="0"/>
              <a:t>20 </a:t>
            </a:r>
            <a:r>
              <a:rPr lang="ru-RU" sz="1400" i="1" dirty="0"/>
              <a:t>областей комплаенс</a:t>
            </a:r>
          </a:p>
          <a:p>
            <a:r>
              <a:rPr lang="ru-RU" sz="1400" i="1" dirty="0" smtClean="0"/>
              <a:t>более </a:t>
            </a:r>
            <a:r>
              <a:rPr lang="ru-RU" sz="1400" i="1" dirty="0"/>
              <a:t>70 бизнес-процессов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282270" y="5383661"/>
            <a:ext cx="2838853" cy="3815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ctr"/>
            <a:r>
              <a:rPr lang="ru-RU" altLang="ru-RU" sz="1200" i="1" dirty="0"/>
              <a:t>Соблюдение комплаенс-требований </a:t>
            </a:r>
          </a:p>
          <a:p>
            <a:pPr marL="0" lvl="1" algn="ctr"/>
            <a:r>
              <a:rPr lang="ru-RU" altLang="ru-RU" sz="1200" i="1" dirty="0"/>
              <a:t>в </a:t>
            </a:r>
            <a:r>
              <a:rPr lang="ru-RU" altLang="ru-RU" sz="1200" b="1" i="1" dirty="0"/>
              <a:t>международных проектах</a:t>
            </a:r>
            <a:endParaRPr lang="ru-RU" altLang="ru-RU" sz="12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96296" y="4708501"/>
            <a:ext cx="3240822" cy="57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ru-RU" altLang="ru-RU" sz="1400" b="1" i="1" dirty="0"/>
              <a:t>Антимонопольное</a:t>
            </a:r>
            <a:r>
              <a:rPr lang="ru-RU" altLang="ru-RU" sz="1400" i="1" dirty="0"/>
              <a:t> законодательство РФ</a:t>
            </a:r>
          </a:p>
        </p:txBody>
      </p:sp>
    </p:spTree>
    <p:extLst>
      <p:ext uri="{BB962C8B-B14F-4D97-AF65-F5344CB8AC3E}">
        <p14:creationId xmlns:p14="http://schemas.microsoft.com/office/powerpoint/2010/main" val="4117903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Зоны ответственности подразделений </a:t>
            </a:r>
            <a:br>
              <a:rPr lang="ru-RU" dirty="0" smtClean="0"/>
            </a:br>
            <a:r>
              <a:rPr lang="ru-RU" dirty="0" smtClean="0"/>
              <a:t>по мониторингу высокорисковых комплаенс-областей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39C74-0B7C-D24E-BFEB-4BB88AB03269}" type="slidenum">
              <a:rPr lang="ru-RU" altLang="ru-RU" smtClean="0"/>
              <a:pPr/>
              <a:t>6</a:t>
            </a:fld>
            <a:endParaRPr lang="ru-RU" alt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6663" y="2141240"/>
            <a:ext cx="3392554" cy="639688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1329" y="2923804"/>
            <a:ext cx="3474087" cy="67331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5712" y="3787899"/>
            <a:ext cx="3467256" cy="651123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0570" y="4560009"/>
            <a:ext cx="3456384" cy="658525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22352" y="3020080"/>
            <a:ext cx="3080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altLang="ru-RU" sz="1400" i="1" dirty="0"/>
              <a:t>Соблюдение комплаенс-требований по </a:t>
            </a:r>
            <a:r>
              <a:rPr lang="ru-RU" altLang="ru-RU" sz="1400" b="1" i="1" dirty="0"/>
              <a:t>экологии</a:t>
            </a:r>
            <a:r>
              <a:rPr lang="ru-RU" altLang="ru-RU" sz="1400" i="1" dirty="0"/>
              <a:t>, </a:t>
            </a:r>
            <a:r>
              <a:rPr lang="ru-RU" altLang="ru-RU" sz="1400" i="1" dirty="0" smtClean="0"/>
              <a:t>ЯРБ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55713" y="4647803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ru-RU" altLang="ru-RU" sz="1400" b="1" i="1" dirty="0"/>
              <a:t>Антимонопольное</a:t>
            </a:r>
            <a:r>
              <a:rPr lang="ru-RU" altLang="ru-RU" sz="1400" i="1" dirty="0"/>
              <a:t> законодательство </a:t>
            </a:r>
            <a:r>
              <a:rPr lang="ru-RU" altLang="ru-RU" sz="1400" i="1" dirty="0" smtClean="0"/>
              <a:t>РФ</a:t>
            </a:r>
            <a:endParaRPr lang="ru-RU" altLang="ru-RU" sz="1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40829" y="3848716"/>
            <a:ext cx="3680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ru-RU" altLang="ru-RU" sz="1400" i="1" dirty="0"/>
              <a:t>Соблюдение </a:t>
            </a:r>
            <a:r>
              <a:rPr lang="ru-RU" altLang="ru-RU" sz="1400" i="1" dirty="0" err="1"/>
              <a:t>комплаенс-требований</a:t>
            </a:r>
            <a:r>
              <a:rPr lang="ru-RU" altLang="ru-RU" sz="1400" i="1" dirty="0"/>
              <a:t> </a:t>
            </a:r>
            <a:endParaRPr lang="ru-RU" altLang="ru-RU" sz="1400" i="1" dirty="0" smtClean="0"/>
          </a:p>
          <a:p>
            <a:pPr marL="0" lvl="1" algn="ctr"/>
            <a:r>
              <a:rPr lang="ru-RU" altLang="ru-RU" sz="1400" i="1" dirty="0" smtClean="0"/>
              <a:t>в </a:t>
            </a:r>
            <a:r>
              <a:rPr lang="ru-RU" altLang="ru-RU" sz="1400" b="1" i="1" dirty="0"/>
              <a:t>международных </a:t>
            </a:r>
            <a:r>
              <a:rPr lang="ru-RU" altLang="ru-RU" sz="1400" b="1" i="1" dirty="0" smtClean="0"/>
              <a:t>проектах</a:t>
            </a:r>
            <a:endParaRPr lang="ru-RU" altLang="ru-RU" sz="1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388856" y="2181272"/>
            <a:ext cx="3129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altLang="ru-RU" sz="1400" i="1" dirty="0"/>
              <a:t>Предотвращение </a:t>
            </a:r>
            <a:r>
              <a:rPr lang="ru-RU" altLang="ru-RU" sz="1400" b="1" i="1" dirty="0"/>
              <a:t>коррупционного </a:t>
            </a:r>
            <a:r>
              <a:rPr lang="ru-RU" altLang="ru-RU" sz="1400" b="1" i="1" dirty="0" smtClean="0"/>
              <a:t>поведения</a:t>
            </a:r>
            <a:endParaRPr lang="ru-RU" altLang="ru-RU" sz="1400" b="1" i="1" dirty="0"/>
          </a:p>
        </p:txBody>
      </p:sp>
      <p:sp>
        <p:nvSpPr>
          <p:cNvPr id="15" name="Овал 14"/>
          <p:cNvSpPr/>
          <p:nvPr/>
        </p:nvSpPr>
        <p:spPr>
          <a:xfrm>
            <a:off x="3443114" y="2112665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3462164" y="3010555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3496072" y="3859907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3496072" y="4651995"/>
            <a:ext cx="288032" cy="2880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698333"/>
              </p:ext>
            </p:extLst>
          </p:nvPr>
        </p:nvGraphicFramePr>
        <p:xfrm>
          <a:off x="3929261" y="1267619"/>
          <a:ext cx="4334105" cy="3960440"/>
        </p:xfrm>
        <a:graphic>
          <a:graphicData uri="http://schemas.openxmlformats.org/drawingml/2006/table">
            <a:tbl>
              <a:tblPr firstRow="1" bandRow="1">
                <a:effectLst>
                  <a:outerShdw dir="5400000" sx="101000" sy="101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619158"/>
                <a:gridCol w="619158"/>
                <a:gridCol w="619158"/>
                <a:gridCol w="619158"/>
                <a:gridCol w="619158"/>
                <a:gridCol w="603868"/>
                <a:gridCol w="634447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ДЗА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2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ДМБ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2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РАОС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2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РАО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ОЯТ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2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ДЯРБ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2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ДПКР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2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ДМОЗ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22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097660" y="222157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+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37914" y="2222887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+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69562" y="384945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+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17634" y="384945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+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89842" y="384945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+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45932" y="301497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+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97860" y="301497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+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37914" y="456953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+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25652" y="4574768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+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5536" y="5428924"/>
            <a:ext cx="8159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600" dirty="0"/>
              <a:t>Публичное представление результатов </a:t>
            </a:r>
            <a:r>
              <a:rPr lang="ru-RU" altLang="ru-RU" sz="1600" dirty="0" smtClean="0"/>
              <a:t>мониторинга </a:t>
            </a:r>
            <a:r>
              <a:rPr lang="ru-RU" altLang="ru-RU" sz="1600" dirty="0"/>
              <a:t>комплаенс-функции </a:t>
            </a:r>
            <a:endParaRPr lang="ru-RU" altLang="ru-RU" sz="1600" dirty="0" smtClean="0"/>
          </a:p>
          <a:p>
            <a:r>
              <a:rPr lang="ru-RU" altLang="ru-RU" sz="1600" dirty="0" smtClean="0"/>
              <a:t>в </a:t>
            </a:r>
            <a:r>
              <a:rPr lang="ru-RU" altLang="ru-RU" sz="1600" dirty="0"/>
              <a:t>Госкорпорации «Росатом» (публикация информации на портале, официальном сайте ГК «Росатом</a:t>
            </a:r>
            <a:r>
              <a:rPr lang="ru-RU" altLang="ru-RU" sz="1600" dirty="0" smtClean="0"/>
              <a:t>»)</a:t>
            </a:r>
            <a:endParaRPr lang="ru-RU" altLang="ru-RU" sz="16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56853" y="11056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Приоритет: </a:t>
            </a:r>
          </a:p>
          <a:p>
            <a:r>
              <a:rPr lang="ru-RU" sz="1400" dirty="0">
                <a:solidFill>
                  <a:srgbClr val="FF0000"/>
                </a:solidFill>
              </a:rPr>
              <a:t>«</a:t>
            </a:r>
            <a:r>
              <a:rPr lang="ru-RU" sz="1400" b="1" dirty="0">
                <a:solidFill>
                  <a:srgbClr val="FF0000"/>
                </a:solidFill>
              </a:rPr>
              <a:t>внешний контур</a:t>
            </a:r>
            <a:r>
              <a:rPr lang="ru-RU" sz="1400" dirty="0">
                <a:solidFill>
                  <a:srgbClr val="FF0000"/>
                </a:solidFill>
              </a:rPr>
              <a:t>»</a:t>
            </a:r>
          </a:p>
          <a:p>
            <a:r>
              <a:rPr lang="ru-RU" sz="1400" dirty="0">
                <a:solidFill>
                  <a:srgbClr val="FF0000"/>
                </a:solidFill>
              </a:rPr>
              <a:t>(прогноз рисков в зависимости </a:t>
            </a:r>
          </a:p>
          <a:p>
            <a:r>
              <a:rPr lang="ru-RU" sz="1400" dirty="0">
                <a:solidFill>
                  <a:srgbClr val="FF0000"/>
                </a:solidFill>
              </a:rPr>
              <a:t>от изменений внешней среды)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8438693" y="5517232"/>
            <a:ext cx="335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Calibri"/>
              </a:rPr>
              <a:t>!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157703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Особенности</a:t>
            </a:r>
            <a:r>
              <a:rPr lang="ru-RU" dirty="0" smtClean="0"/>
              <a:t> систем комплаенс-мониторинга Росатома</a:t>
            </a:r>
            <a:br>
              <a:rPr lang="ru-RU" dirty="0" smtClean="0"/>
            </a:br>
            <a:r>
              <a:rPr lang="ru-RU" dirty="0" smtClean="0"/>
              <a:t>(на примере закупочной деятельности)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39C74-0B7C-D24E-BFEB-4BB88AB03269}" type="slidenum">
              <a:rPr lang="ru-RU" altLang="ru-RU" smtClean="0"/>
              <a:pPr/>
              <a:t>7</a:t>
            </a:fld>
            <a:endParaRPr lang="ru-RU" alt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124744"/>
            <a:ext cx="7272808" cy="30777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223 </a:t>
            </a:r>
            <a:r>
              <a:rPr lang="ru-RU" sz="1400" dirty="0"/>
              <a:t>ФЗ «О закупках товаров, работ, услуг отдельными видами юридических </a:t>
            </a:r>
            <a:r>
              <a:rPr lang="ru-RU" sz="1400" dirty="0" smtClean="0"/>
              <a:t>лиц»</a:t>
            </a:r>
            <a:endParaRPr lang="ru-RU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1043608" y="1547095"/>
            <a:ext cx="7272808" cy="30777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135 ФЗ «О защите конкуренции</a:t>
            </a:r>
            <a:r>
              <a:rPr lang="ru-RU" sz="1400" dirty="0"/>
              <a:t>»; 273 ФЗ «О противодействии коррупции</a:t>
            </a:r>
            <a:r>
              <a:rPr lang="ru-RU" sz="1400" dirty="0" smtClean="0"/>
              <a:t>»</a:t>
            </a:r>
            <a:endParaRPr lang="ru-RU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1043608" y="1969095"/>
            <a:ext cx="7272808" cy="73866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МР по </a:t>
            </a:r>
            <a:r>
              <a:rPr lang="ru-RU" sz="1400" dirty="0"/>
              <a:t>внедрению внутреннего контроля соблюдения антимонопольного </a:t>
            </a:r>
            <a:r>
              <a:rPr lang="ru-RU" sz="1400" dirty="0" smtClean="0"/>
              <a:t>законодательства …(</a:t>
            </a:r>
            <a:r>
              <a:rPr lang="ru-RU" sz="1400" dirty="0"/>
              <a:t>утв. распоряжением Правительства </a:t>
            </a:r>
            <a:r>
              <a:rPr lang="ru-RU" sz="1400" dirty="0" err="1" smtClean="0"/>
              <a:t>РФот</a:t>
            </a:r>
            <a:r>
              <a:rPr lang="ru-RU" sz="1400" dirty="0" smtClean="0"/>
              <a:t> </a:t>
            </a:r>
            <a:r>
              <a:rPr lang="ru-RU" sz="1400" dirty="0"/>
              <a:t>26.04.2017 № </a:t>
            </a:r>
            <a:r>
              <a:rPr lang="ru-RU" sz="1400" b="1" dirty="0"/>
              <a:t>795-р</a:t>
            </a:r>
            <a:r>
              <a:rPr lang="ru-RU" sz="1400" dirty="0" smtClean="0"/>
              <a:t>);</a:t>
            </a:r>
          </a:p>
          <a:p>
            <a:pPr algn="ctr"/>
            <a:r>
              <a:rPr lang="ru-RU" sz="1400" b="1" dirty="0" smtClean="0"/>
              <a:t>ЕОСЗ</a:t>
            </a:r>
            <a:r>
              <a:rPr lang="ru-RU" sz="1400" dirty="0" smtClean="0"/>
              <a:t>  Росатома, </a:t>
            </a:r>
            <a:r>
              <a:rPr lang="ru-RU" sz="1400" b="1" dirty="0" smtClean="0"/>
              <a:t>ЦАК</a:t>
            </a:r>
            <a:endParaRPr lang="ru-RU" sz="1400" b="1" dirty="0"/>
          </a:p>
        </p:txBody>
      </p:sp>
      <p:pic>
        <p:nvPicPr>
          <p:cNvPr id="2050" name="Picture 2" descr="http://www.rosatom.ru/wps/wcm/connect/rosatom/rosatomsite/resources/8823378042f67a2d82b1ef4162a53fab/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64" y="1462723"/>
            <a:ext cx="5715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ятно 2 6"/>
          <p:cNvSpPr/>
          <p:nvPr/>
        </p:nvSpPr>
        <p:spPr>
          <a:xfrm>
            <a:off x="2483768" y="3432781"/>
            <a:ext cx="4320480" cy="1319584"/>
          </a:xfrm>
          <a:prstGeom prst="irregularSeal2">
            <a:avLst/>
          </a:prstGeom>
          <a:solidFill>
            <a:schemeClr val="bg2">
              <a:lumMod val="60000"/>
              <a:lumOff val="40000"/>
              <a:alpha val="67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СИСТЕМА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КОМПЛАЕНС МОНИТОРИНГА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3717952" y="2764176"/>
            <a:ext cx="1152128" cy="288032"/>
          </a:xfrm>
          <a:prstGeom prst="downArrow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411760" y="3040488"/>
            <a:ext cx="39431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Приоритет – </a:t>
            </a:r>
            <a:r>
              <a:rPr lang="ru-RU" sz="1400" b="1" dirty="0" smtClean="0">
                <a:solidFill>
                  <a:srgbClr val="FF0000"/>
                </a:solidFill>
              </a:rPr>
              <a:t>свободный доступ  </a:t>
            </a:r>
            <a:r>
              <a:rPr lang="ru-RU" sz="1400" dirty="0" smtClean="0">
                <a:solidFill>
                  <a:srgbClr val="FF0000"/>
                </a:solidFill>
              </a:rPr>
              <a:t>к сделкам </a:t>
            </a: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(с последующим комплаенс-контролем)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043608" y="5611445"/>
            <a:ext cx="7272808" cy="30777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273 </a:t>
            </a:r>
            <a:r>
              <a:rPr lang="ru-RU" sz="1400" dirty="0"/>
              <a:t>ФЗ «О противодействии коррупции»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043608" y="6033796"/>
            <a:ext cx="7272808" cy="30777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УК, Кодекс об административных нарушениях</a:t>
            </a:r>
            <a:endParaRPr lang="ru-RU" sz="1400" dirty="0"/>
          </a:p>
        </p:txBody>
      </p:sp>
      <p:sp>
        <p:nvSpPr>
          <p:cNvPr id="88" name="Стрелка вниз 87"/>
          <p:cNvSpPr/>
          <p:nvPr/>
        </p:nvSpPr>
        <p:spPr>
          <a:xfrm rot="10800000">
            <a:off x="3743908" y="5229636"/>
            <a:ext cx="1152128" cy="288032"/>
          </a:xfrm>
          <a:prstGeom prst="downArrow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0" name="TextBox 89"/>
          <p:cNvSpPr txBox="1"/>
          <p:nvPr/>
        </p:nvSpPr>
        <p:spPr>
          <a:xfrm>
            <a:off x="2418512" y="4752365"/>
            <a:ext cx="409124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Приоритет – </a:t>
            </a:r>
            <a:r>
              <a:rPr lang="ru-RU" sz="1400" b="1" dirty="0" smtClean="0">
                <a:solidFill>
                  <a:srgbClr val="FF0000"/>
                </a:solidFill>
              </a:rPr>
              <a:t>ограничение</a:t>
            </a:r>
            <a:r>
              <a:rPr lang="ru-RU" sz="1400" dirty="0" smtClean="0">
                <a:solidFill>
                  <a:srgbClr val="FF0000"/>
                </a:solidFill>
              </a:rPr>
              <a:t>  доступа к сделкам </a:t>
            </a: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(при подтверждённых высоких комплаенс-рисках)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438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/>
              <a:t>Структура органов системы контроля закупок ГК «Росатом»</a:t>
            </a:r>
          </a:p>
        </p:txBody>
      </p:sp>
      <p:sp>
        <p:nvSpPr>
          <p:cNvPr id="18437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25D3F7-4C54-4BAB-8A37-13E9FF6BD411}" type="slidenum">
              <a:rPr lang="ru-RU" smtClean="0">
                <a:solidFill>
                  <a:srgbClr val="003274"/>
                </a:solidFill>
              </a:rPr>
              <a:pPr eaLnBrk="1" hangingPunct="1"/>
              <a:t>8</a:t>
            </a:fld>
            <a:endParaRPr lang="ru-RU" smtClean="0">
              <a:solidFill>
                <a:srgbClr val="003274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83768" y="2780928"/>
            <a:ext cx="2808312" cy="134194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414142"/>
                </a:solidFill>
              </a:rPr>
              <a:t>ЦАК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414142"/>
                </a:solidFill>
              </a:rPr>
              <a:t>(центральный</a:t>
            </a:r>
            <a:r>
              <a:rPr lang="ru-RU" sz="2400" b="1" dirty="0">
                <a:solidFill>
                  <a:srgbClr val="414142"/>
                </a:solidFill>
              </a:rPr>
              <a:t> </a:t>
            </a:r>
            <a:r>
              <a:rPr lang="ru-RU" sz="1600" b="1" dirty="0">
                <a:solidFill>
                  <a:srgbClr val="414142"/>
                </a:solidFill>
              </a:rPr>
              <a:t>арбитражный комитет)</a:t>
            </a:r>
            <a:r>
              <a:rPr lang="ru-RU" sz="1200" dirty="0">
                <a:solidFill>
                  <a:srgbClr val="414142"/>
                </a:solidFill>
              </a:rPr>
              <a:t> </a:t>
            </a:r>
            <a:endParaRPr lang="en-US" dirty="0">
              <a:solidFill>
                <a:srgbClr val="414142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err="1">
                <a:solidFill>
                  <a:srgbClr val="414142"/>
                </a:solidFill>
              </a:rPr>
              <a:t>Госкорпорации</a:t>
            </a:r>
            <a:r>
              <a:rPr lang="ru-RU" sz="1600" dirty="0">
                <a:solidFill>
                  <a:srgbClr val="414142"/>
                </a:solidFill>
              </a:rPr>
              <a:t> «Росатом»</a:t>
            </a:r>
          </a:p>
        </p:txBody>
      </p:sp>
      <p:sp>
        <p:nvSpPr>
          <p:cNvPr id="23" name="TextBox 7"/>
          <p:cNvSpPr txBox="1">
            <a:spLocks noChangeArrowheads="1"/>
          </p:cNvSpPr>
          <p:nvPr/>
        </p:nvSpPr>
        <p:spPr bwMode="auto">
          <a:xfrm>
            <a:off x="5724130" y="1040044"/>
            <a:ext cx="2592388" cy="7386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414142"/>
                </a:solidFill>
              </a:rPr>
              <a:t>Жалобы на организации </a:t>
            </a:r>
            <a:r>
              <a:rPr lang="ru-RU" sz="1400" dirty="0" smtClean="0">
                <a:solidFill>
                  <a:srgbClr val="414142"/>
                </a:solidFill>
              </a:rPr>
              <a:t>дивизионов </a:t>
            </a:r>
            <a:r>
              <a:rPr lang="ru-RU" sz="1400" dirty="0">
                <a:solidFill>
                  <a:srgbClr val="414142"/>
                </a:solidFill>
              </a:rPr>
              <a:t>на сумму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414142"/>
                </a:solidFill>
              </a:rPr>
              <a:t>до 100 </a:t>
            </a:r>
            <a:r>
              <a:rPr lang="ru-RU" sz="1400" dirty="0" err="1" smtClean="0">
                <a:solidFill>
                  <a:srgbClr val="414142"/>
                </a:solidFill>
              </a:rPr>
              <a:t>млн</a:t>
            </a:r>
            <a:r>
              <a:rPr lang="en-US" sz="1400" dirty="0" smtClean="0">
                <a:solidFill>
                  <a:srgbClr val="414142"/>
                </a:solidFill>
              </a:rPr>
              <a:t> </a:t>
            </a:r>
            <a:r>
              <a:rPr lang="ru-RU" sz="1400" dirty="0" smtClean="0">
                <a:solidFill>
                  <a:srgbClr val="414142"/>
                </a:solidFill>
              </a:rPr>
              <a:t>руб</a:t>
            </a:r>
            <a:r>
              <a:rPr lang="ru-RU" sz="1400" dirty="0">
                <a:solidFill>
                  <a:srgbClr val="414142"/>
                </a:solidFill>
              </a:rPr>
              <a:t>. </a:t>
            </a:r>
          </a:p>
        </p:txBody>
      </p:sp>
      <p:sp>
        <p:nvSpPr>
          <p:cNvPr id="24" name="TextBox 15"/>
          <p:cNvSpPr txBox="1">
            <a:spLocks noChangeArrowheads="1"/>
          </p:cNvSpPr>
          <p:nvPr/>
        </p:nvSpPr>
        <p:spPr bwMode="auto">
          <a:xfrm>
            <a:off x="2051720" y="980728"/>
            <a:ext cx="3384377" cy="1600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414142"/>
                </a:solidFill>
              </a:rPr>
              <a:t>1. Закупки </a:t>
            </a:r>
            <a:r>
              <a:rPr lang="ru-RU" sz="1400" dirty="0">
                <a:solidFill>
                  <a:srgbClr val="414142"/>
                </a:solidFill>
              </a:rPr>
              <a:t>иных организаций ГК </a:t>
            </a:r>
            <a:r>
              <a:rPr lang="ru-RU" sz="1400" dirty="0" smtClean="0">
                <a:solidFill>
                  <a:srgbClr val="414142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414142"/>
                </a:solidFill>
              </a:rPr>
              <a:t>2.  Закупки организаций энергетического, топливного и инжинирингового дивизионов, </a:t>
            </a:r>
            <a:r>
              <a:rPr lang="ru-RU" sz="1400" dirty="0">
                <a:solidFill>
                  <a:srgbClr val="414142"/>
                </a:solidFill>
              </a:rPr>
              <a:t>проводимые </a:t>
            </a:r>
            <a:r>
              <a:rPr lang="ru-RU" sz="1400" dirty="0" smtClean="0">
                <a:solidFill>
                  <a:srgbClr val="414142"/>
                </a:solidFill>
              </a:rPr>
              <a:t>АО </a:t>
            </a:r>
            <a:r>
              <a:rPr lang="ru-RU" sz="1400" dirty="0">
                <a:solidFill>
                  <a:srgbClr val="414142"/>
                </a:solidFill>
              </a:rPr>
              <a:t>«</a:t>
            </a:r>
            <a:r>
              <a:rPr lang="ru-RU" sz="1400" dirty="0" err="1">
                <a:solidFill>
                  <a:srgbClr val="414142"/>
                </a:solidFill>
              </a:rPr>
              <a:t>Атомкомплект</a:t>
            </a:r>
            <a:r>
              <a:rPr lang="ru-RU" sz="1400" dirty="0" smtClean="0">
                <a:solidFill>
                  <a:srgbClr val="414142"/>
                </a:solidFill>
              </a:rPr>
              <a:t>»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414142"/>
                </a:solidFill>
              </a:rPr>
              <a:t>3.  Закупки</a:t>
            </a:r>
            <a:r>
              <a:rPr lang="ru-RU" sz="1400" dirty="0">
                <a:solidFill>
                  <a:srgbClr val="414142"/>
                </a:solidFill>
              </a:rPr>
              <a:t>, проводимые по решению ЦЗК  </a:t>
            </a: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17032"/>
            <a:ext cx="974612" cy="74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79514" y="136310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solidFill>
                  <a:srgbClr val="414142"/>
                </a:solidFill>
              </a:rPr>
              <a:t>Сфера компетенции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5436096" y="980727"/>
            <a:ext cx="2" cy="4968553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1520" y="2852936"/>
            <a:ext cx="1738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i="1" dirty="0">
                <a:solidFill>
                  <a:srgbClr val="414142"/>
                </a:solidFill>
              </a:rPr>
              <a:t>Орган по рассмотрению жалоб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323528" y="2636912"/>
            <a:ext cx="8637526" cy="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2051720" y="1040044"/>
            <a:ext cx="2" cy="498124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5580112" y="2780928"/>
            <a:ext cx="3456384" cy="20882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414142"/>
                </a:solidFill>
              </a:rPr>
              <a:t>АК </a:t>
            </a:r>
            <a:r>
              <a:rPr lang="ru-RU" b="1" dirty="0" smtClean="0">
                <a:solidFill>
                  <a:srgbClr val="414142"/>
                </a:solidFill>
              </a:rPr>
              <a:t>дивизионов</a:t>
            </a:r>
            <a:endParaRPr lang="ru-RU" b="1" dirty="0">
              <a:solidFill>
                <a:srgbClr val="414142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b="1" dirty="0">
              <a:solidFill>
                <a:srgbClr val="414142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1600" dirty="0" smtClean="0">
                <a:solidFill>
                  <a:srgbClr val="414142"/>
                </a:solidFill>
              </a:rPr>
              <a:t> электроэнергетического</a:t>
            </a:r>
            <a:endParaRPr lang="ru-RU" sz="1600" dirty="0">
              <a:solidFill>
                <a:srgbClr val="414142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414142"/>
                </a:solidFill>
              </a:rPr>
              <a:t>(АК Концерна </a:t>
            </a:r>
            <a:r>
              <a:rPr lang="ru-RU" sz="1600" b="1" dirty="0" err="1">
                <a:solidFill>
                  <a:srgbClr val="414142"/>
                </a:solidFill>
              </a:rPr>
              <a:t>Росэнергоатом</a:t>
            </a:r>
            <a:r>
              <a:rPr lang="ru-RU" sz="1600" b="1" dirty="0">
                <a:solidFill>
                  <a:srgbClr val="414142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1600" dirty="0" smtClean="0">
                <a:solidFill>
                  <a:srgbClr val="414142"/>
                </a:solidFill>
              </a:rPr>
              <a:t> топливного</a:t>
            </a:r>
            <a:endParaRPr lang="ru-RU" sz="1600" dirty="0">
              <a:solidFill>
                <a:srgbClr val="414142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414142"/>
                </a:solidFill>
              </a:rPr>
              <a:t>   (АК ТВЭЛ) </a:t>
            </a:r>
            <a:endParaRPr lang="en-US" sz="1600" b="1" dirty="0" smtClean="0">
              <a:solidFill>
                <a:srgbClr val="414142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414142"/>
                </a:solidFill>
              </a:rPr>
              <a:t> </a:t>
            </a:r>
            <a:r>
              <a:rPr lang="ru-RU" sz="1600" dirty="0" smtClean="0">
                <a:solidFill>
                  <a:srgbClr val="414142"/>
                </a:solidFill>
              </a:rPr>
              <a:t>инжинирингового</a:t>
            </a:r>
            <a:endParaRPr lang="ru-RU" sz="1600" dirty="0">
              <a:solidFill>
                <a:srgbClr val="414142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414142"/>
                </a:solidFill>
              </a:rPr>
              <a:t>   (АК </a:t>
            </a:r>
            <a:r>
              <a:rPr lang="ru-RU" sz="1600" b="1" dirty="0" smtClean="0">
                <a:solidFill>
                  <a:srgbClr val="414142"/>
                </a:solidFill>
              </a:rPr>
              <a:t>ИК АСЭ) </a:t>
            </a:r>
            <a:endParaRPr lang="ru-RU" sz="1600" b="1" dirty="0">
              <a:solidFill>
                <a:srgbClr val="414142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b="1" dirty="0">
              <a:solidFill>
                <a:srgbClr val="414142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23528" y="5013176"/>
            <a:ext cx="8637526" cy="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1520" y="53012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solidFill>
                  <a:srgbClr val="414142"/>
                </a:solidFill>
              </a:rPr>
              <a:t>Апелляция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618529" y="5157192"/>
            <a:ext cx="2808312" cy="10081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414142"/>
                </a:solidFill>
              </a:rPr>
              <a:t>ЦАК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39752" y="5157192"/>
            <a:ext cx="28803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414142"/>
                </a:solidFill>
              </a:rPr>
              <a:t>Главный контролер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err="1">
                <a:solidFill>
                  <a:srgbClr val="414142"/>
                </a:solidFill>
              </a:rPr>
              <a:t>Госкорпорации</a:t>
            </a:r>
            <a:r>
              <a:rPr lang="ru-RU" sz="1600" dirty="0">
                <a:solidFill>
                  <a:srgbClr val="414142"/>
                </a:solidFill>
              </a:rPr>
              <a:t> «</a:t>
            </a:r>
            <a:r>
              <a:rPr lang="ru-RU" sz="1600" dirty="0" err="1">
                <a:solidFill>
                  <a:srgbClr val="414142"/>
                </a:solidFill>
              </a:rPr>
              <a:t>Росатом</a:t>
            </a:r>
            <a:r>
              <a:rPr lang="ru-RU" sz="1600" dirty="0">
                <a:solidFill>
                  <a:srgbClr val="414142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888361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/>
              <a:t>Цели, задачи и принципы работы АК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529638" cy="4967287"/>
          </a:xfrm>
        </p:spPr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 marL="0" indent="0">
              <a:buFontTx/>
              <a:buNone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0E8023-64F2-4A6C-89E3-171F87E0F5F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634165516"/>
              </p:ext>
            </p:extLst>
          </p:nvPr>
        </p:nvGraphicFramePr>
        <p:xfrm>
          <a:off x="1475656" y="1412776"/>
          <a:ext cx="684076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974612" cy="74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0" name="Picture 2" descr="http://www.iconsearch.ru/uploads/icons/oxygen/64x64/preferences-system-time.pn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4908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D:\Мои документы\Клипарты\Знаки\весы синие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01208"/>
            <a:ext cx="823112" cy="53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2" name="Picture 4" descr="Форум - TC Image and Group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72" y="2852936"/>
            <a:ext cx="681608" cy="681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798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MWgbHSXHEmNj1QXwzTpg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.E0UklYHE6SzSt00sTXA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IPHer66_UWAQ7u5l_amd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k6LeV5KW02lRErqSxa4I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oOFwYqipU6C3RHMcyQ5u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v7R0petzUKSb3.hDMhz5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Vy5fTaAkkyviT3LatDQC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q2yWnWJZEqqmk5c6.c3z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fsvK7m5Ok.ENcqMdnUPp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rkRgc8pPECqWN0q4Q0Tq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1XNUWmx2UCx34xEhlyTc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DwJGdvWWUGak0p7xQt5Z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0Ivomouuk2OK3sPh2Y95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WqcWSFu0emu.DxM3ml8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1XNUWmx2UCx34xEhlyTcg"/>
</p:tagLst>
</file>

<file path=ppt/theme/theme1.xml><?xml version="1.0" encoding="utf-8"?>
<a:theme xmlns:a="http://schemas.openxmlformats.org/drawingml/2006/main" name="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10589</TotalTime>
  <Words>1173</Words>
  <Application>Microsoft Office PowerPoint</Application>
  <PresentationFormat>Экран (4:3)</PresentationFormat>
  <Paragraphs>316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b-default</vt:lpstr>
      <vt:lpstr>4_b-default</vt:lpstr>
      <vt:lpstr>Презентация PowerPoint</vt:lpstr>
      <vt:lpstr>Подходы при аудите комплаенс-функции</vt:lpstr>
      <vt:lpstr>Основные элементы системы  управления комплаенс-функцией</vt:lpstr>
      <vt:lpstr>Карта комплаенс областей и рисков на горизонте до 2017 года</vt:lpstr>
      <vt:lpstr>РЕШЕНИЕ: ФОКУС мониторинга на высоко рисковые области</vt:lpstr>
      <vt:lpstr>Зоны ответственности подразделений  по мониторингу высокорисковых комплаенс-областей  </vt:lpstr>
      <vt:lpstr>Особенности систем комплаенс-мониторинга Росатома (на примере закупочной деятельности) </vt:lpstr>
      <vt:lpstr>Структура органов системы контроля закупок ГК «Росатом»</vt:lpstr>
      <vt:lpstr>Цели, задачи и принципы работы АК</vt:lpstr>
      <vt:lpstr>СИСТЕМА КОНТРОЛЯ ЗАКУПОК В АТОМНОЙ ОТРАСЛИ</vt:lpstr>
      <vt:lpstr>Презентация PowerPoint</vt:lpstr>
    </vt:vector>
  </TitlesOfParts>
  <Company>Rosatom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Ilya</dc:creator>
  <cp:lastModifiedBy>Коновалов Валерий Павлович</cp:lastModifiedBy>
  <cp:revision>408</cp:revision>
  <cp:lastPrinted>2014-10-03T05:28:32Z</cp:lastPrinted>
  <dcterms:created xsi:type="dcterms:W3CDTF">2011-08-02T09:38:54Z</dcterms:created>
  <dcterms:modified xsi:type="dcterms:W3CDTF">2018-08-28T11:18:39Z</dcterms:modified>
</cp:coreProperties>
</file>