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8" r:id="rId1"/>
    <p:sldMasterId id="2147484118" r:id="rId2"/>
    <p:sldMasterId id="2147484121" r:id="rId3"/>
    <p:sldMasterId id="2147484133" r:id="rId4"/>
    <p:sldMasterId id="2147484137" r:id="rId5"/>
  </p:sldMasterIdLst>
  <p:notesMasterIdLst>
    <p:notesMasterId r:id="rId21"/>
  </p:notesMasterIdLst>
  <p:sldIdLst>
    <p:sldId id="338" r:id="rId6"/>
    <p:sldId id="420" r:id="rId7"/>
    <p:sldId id="413" r:id="rId8"/>
    <p:sldId id="364" r:id="rId9"/>
    <p:sldId id="426" r:id="rId10"/>
    <p:sldId id="417" r:id="rId11"/>
    <p:sldId id="360" r:id="rId12"/>
    <p:sldId id="416" r:id="rId13"/>
    <p:sldId id="414" r:id="rId14"/>
    <p:sldId id="418" r:id="rId15"/>
    <p:sldId id="421" r:id="rId16"/>
    <p:sldId id="424" r:id="rId17"/>
    <p:sldId id="423" r:id="rId18"/>
    <p:sldId id="422" r:id="rId19"/>
    <p:sldId id="425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ЭС" initials="ЭС" lastIdx="7" clrIdx="0"/>
  <p:cmAuthor id="1" name="Чунаева Ирина Юрьевна" initials="ЧИЮ" lastIdx="1" clrIdx="1">
    <p:extLst/>
  </p:cmAuthor>
  <p:cmAuthor id="2" name="Дашков" initials="СД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AAF1"/>
    <a:srgbClr val="7AD2FE"/>
    <a:srgbClr val="FF9933"/>
    <a:srgbClr val="FFB871"/>
    <a:srgbClr val="00B0F0"/>
    <a:srgbClr val="89EF71"/>
    <a:srgbClr val="BCBFCE"/>
    <a:srgbClr val="DBDDE5"/>
    <a:srgbClr val="FDF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 autoAdjust="0"/>
    <p:restoredTop sz="76784" autoAdjust="0"/>
  </p:normalViewPr>
  <p:slideViewPr>
    <p:cSldViewPr snapToGrid="0">
      <p:cViewPr>
        <p:scale>
          <a:sx n="77" d="100"/>
          <a:sy n="77" d="100"/>
        </p:scale>
        <p:origin x="-906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Лист1!$I$16</c:f>
              <c:strCache>
                <c:ptCount val="1"/>
                <c:pt idx="0">
                  <c:v>Польза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Лист1!$H$17:$H$22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Лист1!$I$17:$I$22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1C-4569-91A3-B8ACECDC812B}"/>
            </c:ext>
          </c:extLst>
        </c:ser>
        <c:ser>
          <c:idx val="1"/>
          <c:order val="1"/>
          <c:tx>
            <c:v>Открытость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1C-4569-91A3-B8ACECDC8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19872"/>
        <c:axId val="112219648"/>
      </c:scatterChart>
      <c:valAx>
        <c:axId val="995198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i="0" baseline="0"/>
                  <a:t>ОТКРЫТОСТЬ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12219648"/>
        <c:crosses val="autoZero"/>
        <c:crossBetween val="midCat"/>
      </c:valAx>
      <c:valAx>
        <c:axId val="11221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i="0" baseline="0"/>
                  <a:t>ПОЛЬЗА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519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B24A2-8F51-4B36-AA24-1D84AA844E7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086C95-9742-4561-94DC-1FB1DA651A9C}">
      <dgm:prSet phldrT="[Текст]" custT="1"/>
      <dgm:spPr>
        <a:solidFill>
          <a:srgbClr val="92D050">
            <a:alpha val="50000"/>
          </a:srgbClr>
        </a:solidFill>
        <a:ln w="38100"/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Должная осмотрительность, </a:t>
          </a:r>
        </a:p>
        <a:p>
          <a:r>
            <a:rPr lang="ru-RU" sz="1400" dirty="0">
              <a:solidFill>
                <a:schemeClr val="tx1"/>
              </a:solidFill>
            </a:rPr>
            <a:t>«СТОП»  бизнес-рискам</a:t>
          </a:r>
        </a:p>
      </dgm:t>
    </dgm:pt>
    <dgm:pt modelId="{A50DB4C7-76DB-401F-AFA8-5BE48E88CA52}" type="parTrans" cxnId="{26FD5342-AB84-44C8-B532-D937265AAAF6}">
      <dgm:prSet/>
      <dgm:spPr/>
      <dgm:t>
        <a:bodyPr/>
        <a:lstStyle/>
        <a:p>
          <a:endParaRPr lang="ru-RU"/>
        </a:p>
      </dgm:t>
    </dgm:pt>
    <dgm:pt modelId="{9783BF4F-248D-4649-B6E0-EB351EAAB4DB}" type="sibTrans" cxnId="{26FD5342-AB84-44C8-B532-D937265AAAF6}">
      <dgm:prSet/>
      <dgm:spPr/>
      <dgm:t>
        <a:bodyPr/>
        <a:lstStyle/>
        <a:p>
          <a:endParaRPr lang="ru-RU"/>
        </a:p>
      </dgm:t>
    </dgm:pt>
    <dgm:pt modelId="{0EC4E0E6-332C-4112-B0D7-346C8A485E7A}">
      <dgm:prSet phldrT="[Текст]" custT="1"/>
      <dgm:spPr>
        <a:solidFill>
          <a:srgbClr val="C0C1BF">
            <a:alpha val="50000"/>
          </a:srgbClr>
        </a:solidFill>
        <a:ln w="38100"/>
      </dgm:spPr>
      <dgm:t>
        <a:bodyPr/>
        <a:lstStyle/>
        <a:p>
          <a:endParaRPr lang="ru-RU" sz="1400" dirty="0">
            <a:solidFill>
              <a:schemeClr val="tx2"/>
            </a:solidFill>
          </a:endParaRPr>
        </a:p>
        <a:p>
          <a:r>
            <a:rPr lang="ru-RU" sz="1400" dirty="0">
              <a:solidFill>
                <a:schemeClr val="tx2"/>
              </a:solidFill>
            </a:rPr>
            <a:t>Ст. 17 135-ФЗ: «запрещаются действия, которые </a:t>
          </a:r>
          <a:r>
            <a:rPr lang="ru-RU" sz="1400" u="sng" dirty="0">
              <a:solidFill>
                <a:schemeClr val="tx2"/>
              </a:solidFill>
            </a:rPr>
            <a:t>приводят</a:t>
          </a:r>
          <a:r>
            <a:rPr lang="ru-RU" sz="1400" dirty="0">
              <a:solidFill>
                <a:schemeClr val="tx2"/>
              </a:solidFill>
            </a:rPr>
            <a:t> или </a:t>
          </a:r>
          <a:r>
            <a:rPr lang="ru-RU" sz="1400" u="sng" dirty="0">
              <a:solidFill>
                <a:schemeClr val="tx2"/>
              </a:solidFill>
            </a:rPr>
            <a:t>могут привести</a:t>
          </a:r>
          <a:r>
            <a:rPr lang="ru-RU" sz="1400" dirty="0">
              <a:solidFill>
                <a:schemeClr val="tx2"/>
              </a:solidFill>
            </a:rPr>
            <a:t> к недопущению, </a:t>
          </a:r>
          <a:r>
            <a:rPr lang="ru-RU" sz="1400" u="sng" dirty="0">
              <a:solidFill>
                <a:schemeClr val="tx2"/>
              </a:solidFill>
            </a:rPr>
            <a:t>ограничению </a:t>
          </a:r>
          <a:r>
            <a:rPr lang="ru-RU" sz="1400" dirty="0">
              <a:solidFill>
                <a:schemeClr val="tx2"/>
              </a:solidFill>
            </a:rPr>
            <a:t>или устранению конкуренции»</a:t>
          </a:r>
        </a:p>
      </dgm:t>
    </dgm:pt>
    <dgm:pt modelId="{A152BA6B-6298-4E1C-99E6-13D85C27DBED}" type="parTrans" cxnId="{3E09F2F1-7C9D-4BB9-83A0-C6BE723A7161}">
      <dgm:prSet/>
      <dgm:spPr/>
      <dgm:t>
        <a:bodyPr/>
        <a:lstStyle/>
        <a:p>
          <a:endParaRPr lang="ru-RU"/>
        </a:p>
      </dgm:t>
    </dgm:pt>
    <dgm:pt modelId="{007CD99E-65BB-431F-B5F6-8502A2CDD3B9}" type="sibTrans" cxnId="{3E09F2F1-7C9D-4BB9-83A0-C6BE723A7161}">
      <dgm:prSet/>
      <dgm:spPr/>
      <dgm:t>
        <a:bodyPr/>
        <a:lstStyle/>
        <a:p>
          <a:endParaRPr lang="ru-RU"/>
        </a:p>
      </dgm:t>
    </dgm:pt>
    <dgm:pt modelId="{8B64C046-5215-4006-B2FD-591ACA88D8BC}">
      <dgm:prSet phldrT="[Текст]" custT="1"/>
      <dgm:spPr>
        <a:solidFill>
          <a:srgbClr val="92D050">
            <a:alpha val="50000"/>
          </a:srgbClr>
        </a:solidFill>
        <a:ln w="38100"/>
      </dgm:spPr>
      <dgm:t>
        <a:bodyPr/>
        <a:lstStyle/>
        <a:p>
          <a:r>
            <a:rPr lang="ru-RU" sz="1500" dirty="0"/>
            <a:t>Ст. 3 223-ФЗ: отсутствие «необоснованного ограничения конкуренции»</a:t>
          </a:r>
        </a:p>
      </dgm:t>
    </dgm:pt>
    <dgm:pt modelId="{81800DB1-BB7F-425C-A98F-77B89A6B189D}" type="parTrans" cxnId="{5385D7D0-4D37-4BD9-A4D5-AE57F4DF33D1}">
      <dgm:prSet/>
      <dgm:spPr/>
      <dgm:t>
        <a:bodyPr/>
        <a:lstStyle/>
        <a:p>
          <a:endParaRPr lang="ru-RU"/>
        </a:p>
      </dgm:t>
    </dgm:pt>
    <dgm:pt modelId="{1889D65C-B667-4E2D-8080-24F2CA74231E}" type="sibTrans" cxnId="{5385D7D0-4D37-4BD9-A4D5-AE57F4DF33D1}">
      <dgm:prSet/>
      <dgm:spPr/>
      <dgm:t>
        <a:bodyPr/>
        <a:lstStyle/>
        <a:p>
          <a:endParaRPr lang="ru-RU"/>
        </a:p>
      </dgm:t>
    </dgm:pt>
    <dgm:pt modelId="{515CD50B-B3E1-4052-9DEA-316E9FBE9D38}">
      <dgm:prSet phldrT="[Текст]" custT="1"/>
      <dgm:spPr>
        <a:solidFill>
          <a:srgbClr val="C0C1BF">
            <a:alpha val="50000"/>
          </a:srgbClr>
        </a:solidFill>
        <a:ln w="38100"/>
      </dgm:spPr>
      <dgm:t>
        <a:bodyPr/>
        <a:lstStyle/>
        <a:p>
          <a:r>
            <a:rPr lang="ru-RU" sz="1400" dirty="0"/>
            <a:t>«</a:t>
          </a:r>
          <a:r>
            <a:rPr lang="ru-RU" sz="1400" dirty="0" err="1"/>
            <a:t>Небизнесовые</a:t>
          </a:r>
          <a:r>
            <a:rPr lang="ru-RU" sz="1400" dirty="0"/>
            <a:t>» обычаи (госзакупки)</a:t>
          </a:r>
        </a:p>
      </dgm:t>
    </dgm:pt>
    <dgm:pt modelId="{B686AEF6-B03C-4A80-88BA-2F777C41E621}" type="parTrans" cxnId="{66D6E4C8-47D2-4D0C-BF3D-95D9F48C75C8}">
      <dgm:prSet/>
      <dgm:spPr/>
      <dgm:t>
        <a:bodyPr/>
        <a:lstStyle/>
        <a:p>
          <a:endParaRPr lang="ru-RU"/>
        </a:p>
      </dgm:t>
    </dgm:pt>
    <dgm:pt modelId="{57FCC6CA-DE43-4A85-889F-B49F4C4E46D7}" type="sibTrans" cxnId="{66D6E4C8-47D2-4D0C-BF3D-95D9F48C75C8}">
      <dgm:prSet/>
      <dgm:spPr/>
      <dgm:t>
        <a:bodyPr/>
        <a:lstStyle/>
        <a:p>
          <a:endParaRPr lang="ru-RU"/>
        </a:p>
      </dgm:t>
    </dgm:pt>
    <dgm:pt modelId="{ACE6EF82-66F8-4AAD-8FBE-CBC5E5BD9472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/>
            <a:t> </a:t>
          </a:r>
        </a:p>
      </dgm:t>
    </dgm:pt>
    <dgm:pt modelId="{42FBD91E-1E78-429E-AE79-4F1C3179DC84}" type="sibTrans" cxnId="{68ABC38D-28E2-4B93-8300-8C997F9B3AB2}">
      <dgm:prSet/>
      <dgm:spPr/>
      <dgm:t>
        <a:bodyPr/>
        <a:lstStyle/>
        <a:p>
          <a:endParaRPr lang="ru-RU"/>
        </a:p>
      </dgm:t>
    </dgm:pt>
    <dgm:pt modelId="{44C92557-205B-47F6-9E4E-A5E2C86230B6}" type="parTrans" cxnId="{68ABC38D-28E2-4B93-8300-8C997F9B3AB2}">
      <dgm:prSet/>
      <dgm:spPr/>
      <dgm:t>
        <a:bodyPr/>
        <a:lstStyle/>
        <a:p>
          <a:endParaRPr lang="ru-RU"/>
        </a:p>
      </dgm:t>
    </dgm:pt>
    <dgm:pt modelId="{64B5D079-F2D4-4AE1-88D4-C792BF800895}" type="pres">
      <dgm:prSet presAssocID="{052B24A2-8F51-4B36-AA24-1D84AA844E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F29111-C244-4EAD-B38F-2771EE2F28A0}" type="pres">
      <dgm:prSet presAssocID="{052B24A2-8F51-4B36-AA24-1D84AA844E75}" presName="radial" presStyleCnt="0">
        <dgm:presLayoutVars>
          <dgm:animLvl val="ctr"/>
        </dgm:presLayoutVars>
      </dgm:prSet>
      <dgm:spPr/>
    </dgm:pt>
    <dgm:pt modelId="{24B39995-222F-4363-A6A7-1576ACE1B21D}" type="pres">
      <dgm:prSet presAssocID="{ACE6EF82-66F8-4AAD-8FBE-CBC5E5BD9472}" presName="centerShape" presStyleLbl="vennNode1" presStyleIdx="0" presStyleCnt="5" custScaleX="27093" custScaleY="27784" custLinFactNeighborX="-460" custLinFactNeighborY="-563"/>
      <dgm:spPr/>
      <dgm:t>
        <a:bodyPr/>
        <a:lstStyle/>
        <a:p>
          <a:endParaRPr lang="ru-RU"/>
        </a:p>
      </dgm:t>
    </dgm:pt>
    <dgm:pt modelId="{3CE451B9-3A9F-495E-A88B-453B1E6C0C0D}" type="pres">
      <dgm:prSet presAssocID="{97086C95-9742-4561-94DC-1FB1DA651A9C}" presName="node" presStyleLbl="vennNode1" presStyleIdx="1" presStyleCnt="5" custScaleX="155401" custScaleY="155176" custRadScaleRad="83501" custRadScaleInc="-6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352CB-603F-478B-BD11-F11BF52A8352}" type="pres">
      <dgm:prSet presAssocID="{0EC4E0E6-332C-4112-B0D7-346C8A485E7A}" presName="node" presStyleLbl="vennNode1" presStyleIdx="2" presStyleCnt="5" custScaleX="178847" custScaleY="177501" custRadScaleRad="103536" custRadScaleInc="1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C6955-7AEE-4890-93B4-7FAAC02B4D55}" type="pres">
      <dgm:prSet presAssocID="{8B64C046-5215-4006-B2FD-591ACA88D8BC}" presName="node" presStyleLbl="vennNode1" presStyleIdx="3" presStyleCnt="5" custScaleX="164070" custScaleY="157766" custRadScaleRad="88438" custRadScaleInc="9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ED2DB-AA60-4C7A-AE6A-4A8B5870DAD9}" type="pres">
      <dgm:prSet presAssocID="{515CD50B-B3E1-4052-9DEA-316E9FBE9D38}" presName="node" presStyleLbl="vennNode1" presStyleIdx="4" presStyleCnt="5" custScaleX="140571" custScaleY="135182" custRadScaleRad="104908" custRadScaleInc="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A5F67-81FC-42AD-AD05-CF6801ABA82A}" type="presOf" srcId="{ACE6EF82-66F8-4AAD-8FBE-CBC5E5BD9472}" destId="{24B39995-222F-4363-A6A7-1576ACE1B21D}" srcOrd="0" destOrd="0" presId="urn:microsoft.com/office/officeart/2005/8/layout/radial3"/>
    <dgm:cxn modelId="{26FD5342-AB84-44C8-B532-D937265AAAF6}" srcId="{ACE6EF82-66F8-4AAD-8FBE-CBC5E5BD9472}" destId="{97086C95-9742-4561-94DC-1FB1DA651A9C}" srcOrd="0" destOrd="0" parTransId="{A50DB4C7-76DB-401F-AFA8-5BE48E88CA52}" sibTransId="{9783BF4F-248D-4649-B6E0-EB351EAAB4DB}"/>
    <dgm:cxn modelId="{93C704C5-0A5B-46F1-9B5D-0E0DAF9C1DAD}" type="presOf" srcId="{0EC4E0E6-332C-4112-B0D7-346C8A485E7A}" destId="{C24352CB-603F-478B-BD11-F11BF52A8352}" srcOrd="0" destOrd="0" presId="urn:microsoft.com/office/officeart/2005/8/layout/radial3"/>
    <dgm:cxn modelId="{6CFAE9E2-6B3B-427E-9062-D6B059743BB0}" type="presOf" srcId="{97086C95-9742-4561-94DC-1FB1DA651A9C}" destId="{3CE451B9-3A9F-495E-A88B-453B1E6C0C0D}" srcOrd="0" destOrd="0" presId="urn:microsoft.com/office/officeart/2005/8/layout/radial3"/>
    <dgm:cxn modelId="{3E09F2F1-7C9D-4BB9-83A0-C6BE723A7161}" srcId="{ACE6EF82-66F8-4AAD-8FBE-CBC5E5BD9472}" destId="{0EC4E0E6-332C-4112-B0D7-346C8A485E7A}" srcOrd="1" destOrd="0" parTransId="{A152BA6B-6298-4E1C-99E6-13D85C27DBED}" sibTransId="{007CD99E-65BB-431F-B5F6-8502A2CDD3B9}"/>
    <dgm:cxn modelId="{E7E857DE-28A4-43E1-82F3-F89EABDD1496}" type="presOf" srcId="{052B24A2-8F51-4B36-AA24-1D84AA844E75}" destId="{64B5D079-F2D4-4AE1-88D4-C792BF800895}" srcOrd="0" destOrd="0" presId="urn:microsoft.com/office/officeart/2005/8/layout/radial3"/>
    <dgm:cxn modelId="{5385D7D0-4D37-4BD9-A4D5-AE57F4DF33D1}" srcId="{ACE6EF82-66F8-4AAD-8FBE-CBC5E5BD9472}" destId="{8B64C046-5215-4006-B2FD-591ACA88D8BC}" srcOrd="2" destOrd="0" parTransId="{81800DB1-BB7F-425C-A98F-77B89A6B189D}" sibTransId="{1889D65C-B667-4E2D-8080-24F2CA74231E}"/>
    <dgm:cxn modelId="{68ABC38D-28E2-4B93-8300-8C997F9B3AB2}" srcId="{052B24A2-8F51-4B36-AA24-1D84AA844E75}" destId="{ACE6EF82-66F8-4AAD-8FBE-CBC5E5BD9472}" srcOrd="0" destOrd="0" parTransId="{44C92557-205B-47F6-9E4E-A5E2C86230B6}" sibTransId="{42FBD91E-1E78-429E-AE79-4F1C3179DC84}"/>
    <dgm:cxn modelId="{9C2504F3-DF23-46E3-A5D6-97DF008F46BE}" type="presOf" srcId="{515CD50B-B3E1-4052-9DEA-316E9FBE9D38}" destId="{6ECED2DB-AA60-4C7A-AE6A-4A8B5870DAD9}" srcOrd="0" destOrd="0" presId="urn:microsoft.com/office/officeart/2005/8/layout/radial3"/>
    <dgm:cxn modelId="{7911D6D1-F99F-4DD7-A28C-C1669BAE331A}" type="presOf" srcId="{8B64C046-5215-4006-B2FD-591ACA88D8BC}" destId="{9EBC6955-7AEE-4890-93B4-7FAAC02B4D55}" srcOrd="0" destOrd="0" presId="urn:microsoft.com/office/officeart/2005/8/layout/radial3"/>
    <dgm:cxn modelId="{66D6E4C8-47D2-4D0C-BF3D-95D9F48C75C8}" srcId="{ACE6EF82-66F8-4AAD-8FBE-CBC5E5BD9472}" destId="{515CD50B-B3E1-4052-9DEA-316E9FBE9D38}" srcOrd="3" destOrd="0" parTransId="{B686AEF6-B03C-4A80-88BA-2F777C41E621}" sibTransId="{57FCC6CA-DE43-4A85-889F-B49F4C4E46D7}"/>
    <dgm:cxn modelId="{C86F0E74-9771-4AB3-86FD-B2534C62C407}" type="presParOf" srcId="{64B5D079-F2D4-4AE1-88D4-C792BF800895}" destId="{11F29111-C244-4EAD-B38F-2771EE2F28A0}" srcOrd="0" destOrd="0" presId="urn:microsoft.com/office/officeart/2005/8/layout/radial3"/>
    <dgm:cxn modelId="{3DFE7C24-E2C1-4F28-9CC7-C50CB785AE03}" type="presParOf" srcId="{11F29111-C244-4EAD-B38F-2771EE2F28A0}" destId="{24B39995-222F-4363-A6A7-1576ACE1B21D}" srcOrd="0" destOrd="0" presId="urn:microsoft.com/office/officeart/2005/8/layout/radial3"/>
    <dgm:cxn modelId="{CCFD91C3-91EB-4951-8CC5-24961EFD6AFE}" type="presParOf" srcId="{11F29111-C244-4EAD-B38F-2771EE2F28A0}" destId="{3CE451B9-3A9F-495E-A88B-453B1E6C0C0D}" srcOrd="1" destOrd="0" presId="urn:microsoft.com/office/officeart/2005/8/layout/radial3"/>
    <dgm:cxn modelId="{1F1D44AA-5E8A-40D6-903F-A0D9084816C4}" type="presParOf" srcId="{11F29111-C244-4EAD-B38F-2771EE2F28A0}" destId="{C24352CB-603F-478B-BD11-F11BF52A8352}" srcOrd="2" destOrd="0" presId="urn:microsoft.com/office/officeart/2005/8/layout/radial3"/>
    <dgm:cxn modelId="{E1F304AC-DAA8-49A2-9FA2-54CD653F5895}" type="presParOf" srcId="{11F29111-C244-4EAD-B38F-2771EE2F28A0}" destId="{9EBC6955-7AEE-4890-93B4-7FAAC02B4D55}" srcOrd="3" destOrd="0" presId="urn:microsoft.com/office/officeart/2005/8/layout/radial3"/>
    <dgm:cxn modelId="{C02C7924-3B19-4C26-8D6F-A914591F709C}" type="presParOf" srcId="{11F29111-C244-4EAD-B38F-2771EE2F28A0}" destId="{6ECED2DB-AA60-4C7A-AE6A-4A8B5870DAD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9995-222F-4363-A6A7-1576ACE1B21D}">
      <dsp:nvSpPr>
        <dsp:cNvPr id="0" name=""/>
        <dsp:cNvSpPr/>
      </dsp:nvSpPr>
      <dsp:spPr>
        <a:xfrm>
          <a:off x="3771009" y="2298115"/>
          <a:ext cx="828053" cy="849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/>
            <a:t> </a:t>
          </a:r>
        </a:p>
      </dsp:txBody>
      <dsp:txXfrm>
        <a:off x="3892275" y="2422473"/>
        <a:ext cx="585521" cy="600456"/>
      </dsp:txXfrm>
    </dsp:sp>
    <dsp:sp modelId="{3CE451B9-3A9F-495E-A88B-453B1E6C0C0D}">
      <dsp:nvSpPr>
        <dsp:cNvPr id="0" name=""/>
        <dsp:cNvSpPr/>
      </dsp:nvSpPr>
      <dsp:spPr>
        <a:xfrm>
          <a:off x="2844582" y="-93689"/>
          <a:ext cx="2374789" cy="2371351"/>
        </a:xfrm>
        <a:prstGeom prst="ellipse">
          <a:avLst/>
        </a:prstGeom>
        <a:solidFill>
          <a:srgbClr val="92D050">
            <a:alpha val="5000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Должная осмотрительность,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«СТОП»  бизнес-рискам</a:t>
          </a:r>
        </a:p>
      </dsp:txBody>
      <dsp:txXfrm>
        <a:off x="3192362" y="253587"/>
        <a:ext cx="1679229" cy="1676799"/>
      </dsp:txXfrm>
    </dsp:sp>
    <dsp:sp modelId="{C24352CB-603F-478B-BD11-F11BF52A8352}">
      <dsp:nvSpPr>
        <dsp:cNvPr id="0" name=""/>
        <dsp:cNvSpPr/>
      </dsp:nvSpPr>
      <dsp:spPr>
        <a:xfrm>
          <a:off x="4897174" y="1428928"/>
          <a:ext cx="2733084" cy="2712514"/>
        </a:xfrm>
        <a:prstGeom prst="ellipse">
          <a:avLst/>
        </a:prstGeom>
        <a:solidFill>
          <a:srgbClr val="C0C1BF">
            <a:alpha val="5000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2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/>
              </a:solidFill>
            </a:rPr>
            <a:t>Ст. 17 135-ФЗ: «запрещаются действия, которые </a:t>
          </a:r>
          <a:r>
            <a:rPr lang="ru-RU" sz="1400" u="sng" kern="1200" dirty="0">
              <a:solidFill>
                <a:schemeClr val="tx2"/>
              </a:solidFill>
            </a:rPr>
            <a:t>приводят</a:t>
          </a:r>
          <a:r>
            <a:rPr lang="ru-RU" sz="1400" kern="1200" dirty="0">
              <a:solidFill>
                <a:schemeClr val="tx2"/>
              </a:solidFill>
            </a:rPr>
            <a:t> или </a:t>
          </a:r>
          <a:r>
            <a:rPr lang="ru-RU" sz="1400" u="sng" kern="1200" dirty="0">
              <a:solidFill>
                <a:schemeClr val="tx2"/>
              </a:solidFill>
            </a:rPr>
            <a:t>могут привести</a:t>
          </a:r>
          <a:r>
            <a:rPr lang="ru-RU" sz="1400" kern="1200" dirty="0">
              <a:solidFill>
                <a:schemeClr val="tx2"/>
              </a:solidFill>
            </a:rPr>
            <a:t> к недопущению, </a:t>
          </a:r>
          <a:r>
            <a:rPr lang="ru-RU" sz="1400" u="sng" kern="1200" dirty="0">
              <a:solidFill>
                <a:schemeClr val="tx2"/>
              </a:solidFill>
            </a:rPr>
            <a:t>ограничению </a:t>
          </a:r>
          <a:r>
            <a:rPr lang="ru-RU" sz="1400" kern="1200" dirty="0">
              <a:solidFill>
                <a:schemeClr val="tx2"/>
              </a:solidFill>
            </a:rPr>
            <a:t>или устранению конкуренции»</a:t>
          </a:r>
        </a:p>
      </dsp:txBody>
      <dsp:txXfrm>
        <a:off x="5297425" y="1826166"/>
        <a:ext cx="1932582" cy="1918038"/>
      </dsp:txXfrm>
    </dsp:sp>
    <dsp:sp modelId="{9EBC6955-7AEE-4890-93B4-7FAAC02B4D55}">
      <dsp:nvSpPr>
        <dsp:cNvPr id="0" name=""/>
        <dsp:cNvSpPr/>
      </dsp:nvSpPr>
      <dsp:spPr>
        <a:xfrm>
          <a:off x="2677491" y="3278722"/>
          <a:ext cx="2507266" cy="2410930"/>
        </a:xfrm>
        <a:prstGeom prst="ellipse">
          <a:avLst/>
        </a:prstGeom>
        <a:solidFill>
          <a:srgbClr val="92D050">
            <a:alpha val="5000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Ст. 3 223-ФЗ: отсутствие «необоснованного ограничения конкуренции»</a:t>
          </a:r>
        </a:p>
      </dsp:txBody>
      <dsp:txXfrm>
        <a:off x="3044672" y="3631795"/>
        <a:ext cx="1772904" cy="1704784"/>
      </dsp:txXfrm>
    </dsp:sp>
    <dsp:sp modelId="{6ECED2DB-AA60-4C7A-AE6A-4A8B5870DAD9}">
      <dsp:nvSpPr>
        <dsp:cNvPr id="0" name=""/>
        <dsp:cNvSpPr/>
      </dsp:nvSpPr>
      <dsp:spPr>
        <a:xfrm>
          <a:off x="1044257" y="1599270"/>
          <a:ext cx="2148162" cy="2065809"/>
        </a:xfrm>
        <a:prstGeom prst="ellipse">
          <a:avLst/>
        </a:prstGeom>
        <a:solidFill>
          <a:srgbClr val="C0C1BF">
            <a:alpha val="50000"/>
          </a:srgb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«</a:t>
          </a:r>
          <a:r>
            <a:rPr lang="ru-RU" sz="1400" kern="1200" dirty="0" err="1"/>
            <a:t>Небизнесовые</a:t>
          </a:r>
          <a:r>
            <a:rPr lang="ru-RU" sz="1400" kern="1200" dirty="0"/>
            <a:t>» обычаи (госзакупки)</a:t>
          </a:r>
        </a:p>
      </dsp:txBody>
      <dsp:txXfrm>
        <a:off x="1358848" y="1901801"/>
        <a:ext cx="1518980" cy="1460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0859-BB4D-41A9-A5D9-18C3371DCA60}" type="datetimeFigureOut">
              <a:rPr lang="ru-RU" smtClean="0"/>
              <a:pPr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8324-82F3-4D7A-8AD2-AB9FFCED7A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1E0326-889D-4FB5-905C-451D16D3D953}" type="slidenum">
              <a:rPr lang="ru-RU">
                <a:solidFill>
                  <a:prstClr val="black"/>
                </a:solidFill>
              </a:rPr>
              <a:pPr eaLnBrk="1" hangingPunct="1"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BB117B-5F8A-4C7C-81D8-1DF7A4DE7FF0}" type="slidenum">
              <a:rPr lang="ru-RU" altLang="ru-RU" sz="1200"/>
              <a:pPr eaLnBrk="1" hangingPunct="1"/>
              <a:t>4</a:t>
            </a:fld>
            <a:endParaRPr lang="ru-RU" altLang="ru-RU" sz="1200" dirty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baseline="0" dirty="0"/>
              <a:t>Есть ли хоть какая-то практика? </a:t>
            </a:r>
            <a:r>
              <a:rPr lang="ru-RU" altLang="ru-RU" b="1" i="1" baseline="0" dirty="0"/>
              <a:t>То же самое, что и на предыдущем слайде</a:t>
            </a:r>
          </a:p>
          <a:p>
            <a:pPr eaLnBrk="1" hangingPunct="1"/>
            <a:r>
              <a:rPr lang="ru-RU" altLang="ru-RU" b="1" i="1" baseline="0" dirty="0"/>
              <a:t>Вывод?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127359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/>
              <a:t>Семинар "Организация закупок согласно Федеральному закону “О контрактной системе...” от 05.04.2013 №44-ФЗ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7AF57F-115A-44F3-BCBC-917E15DE6313}" type="datetime1">
              <a:rPr lang="ru-RU" smtClean="0"/>
              <a:pPr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Институт конкурсных технологий, 2014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C1F5B9-CEB1-42F9-B64E-F89BF0F49CB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91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961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961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690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: про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50104" y="4082832"/>
            <a:ext cx="8605792" cy="11751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4707361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оглавлением / содержанием: в 1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 / Содержание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5023" y="2024857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217431" y="202485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5023" y="2637621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3217431" y="263762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2885023" y="32503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217431" y="325038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3217431" y="3863150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25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3217431" y="4475916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2885023" y="50886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3217431" y="508868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3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2885023" y="5701449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3217431" y="5701449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2885023" y="3863150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2885023" y="4475916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95037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оглавлением / содержанием: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Оглавление / Содержание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650106" y="2024857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982515" y="202485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50106" y="2637621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2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982515" y="263762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4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650106" y="32503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46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982515" y="325038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47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982515" y="3863150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48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982515" y="4475916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50106" y="50886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515" y="508868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5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650106" y="5701449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4" hasCustomPrompt="1"/>
          </p:nvPr>
        </p:nvSpPr>
        <p:spPr>
          <a:xfrm>
            <a:off x="982515" y="5701449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5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50106" y="3863150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4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650106" y="4475916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5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5118469" y="2024857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6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0878" y="202485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57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5118469" y="2637621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58" name="Текст 6"/>
          <p:cNvSpPr>
            <a:spLocks noGrp="1"/>
          </p:cNvSpPr>
          <p:nvPr>
            <p:ph type="body" sz="quarter" idx="30" hasCustomPrompt="1"/>
          </p:nvPr>
        </p:nvSpPr>
        <p:spPr>
          <a:xfrm>
            <a:off x="5450878" y="263762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59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5118469" y="32503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0" name="Текст 6"/>
          <p:cNvSpPr>
            <a:spLocks noGrp="1"/>
          </p:cNvSpPr>
          <p:nvPr>
            <p:ph type="body" sz="quarter" idx="32" hasCustomPrompt="1"/>
          </p:nvPr>
        </p:nvSpPr>
        <p:spPr>
          <a:xfrm>
            <a:off x="5450878" y="3250387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61" name="Текст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0878" y="3863150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62" name="Текст 6"/>
          <p:cNvSpPr>
            <a:spLocks noGrp="1"/>
          </p:cNvSpPr>
          <p:nvPr>
            <p:ph type="body" sz="quarter" idx="34" hasCustomPrompt="1"/>
          </p:nvPr>
        </p:nvSpPr>
        <p:spPr>
          <a:xfrm>
            <a:off x="5450878" y="4475916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63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5118469" y="5088682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4" name="Текст 6"/>
          <p:cNvSpPr>
            <a:spLocks noGrp="1"/>
          </p:cNvSpPr>
          <p:nvPr>
            <p:ph type="body" sz="quarter" idx="36" hasCustomPrompt="1"/>
          </p:nvPr>
        </p:nvSpPr>
        <p:spPr>
          <a:xfrm>
            <a:off x="5450878" y="5088682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65" name="Текст 4"/>
          <p:cNvSpPr>
            <a:spLocks noGrp="1"/>
          </p:cNvSpPr>
          <p:nvPr>
            <p:ph type="body" sz="quarter" idx="37" hasCustomPrompt="1"/>
          </p:nvPr>
        </p:nvSpPr>
        <p:spPr>
          <a:xfrm>
            <a:off x="5118469" y="5701449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6" name="Текст 6"/>
          <p:cNvSpPr>
            <a:spLocks noGrp="1"/>
          </p:cNvSpPr>
          <p:nvPr>
            <p:ph type="body" sz="quarter" idx="38" hasCustomPrompt="1"/>
          </p:nvPr>
        </p:nvSpPr>
        <p:spPr>
          <a:xfrm>
            <a:off x="5450878" y="5701449"/>
            <a:ext cx="3805021" cy="504167"/>
          </a:xfrm>
        </p:spPr>
        <p:txBody>
          <a:bodyPr lIns="94672"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раздела</a:t>
            </a:r>
          </a:p>
        </p:txBody>
      </p:sp>
      <p:sp>
        <p:nvSpPr>
          <p:cNvPr id="67" name="Текст 4"/>
          <p:cNvSpPr>
            <a:spLocks noGrp="1"/>
          </p:cNvSpPr>
          <p:nvPr>
            <p:ph type="body" sz="quarter" idx="39" hasCustomPrompt="1"/>
          </p:nvPr>
        </p:nvSpPr>
        <p:spPr>
          <a:xfrm>
            <a:off x="5118469" y="3863150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68" name="Текст 4"/>
          <p:cNvSpPr>
            <a:spLocks noGrp="1"/>
          </p:cNvSpPr>
          <p:nvPr>
            <p:ph type="body" sz="quarter" idx="40" hasCustomPrompt="1"/>
          </p:nvPr>
        </p:nvSpPr>
        <p:spPr>
          <a:xfrm>
            <a:off x="5118469" y="4475916"/>
            <a:ext cx="332407" cy="504167"/>
          </a:xfrm>
        </p:spPr>
        <p:txBody>
          <a:bodyPr anchor="t" anchorCtr="1"/>
          <a:lstStyle>
            <a:lvl1pPr>
              <a:defRPr b="1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3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4279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слайд: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82294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слайд: текст в 1 колонку (вари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883445" rtl="0" eaLnBrk="1" fontAlgn="auto" latinLnBrk="0" hangingPunct="1">
              <a:lnSpc>
                <a:spcPts val="20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5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50104" y="2024855"/>
            <a:ext cx="8605792" cy="4180759"/>
          </a:xfrm>
        </p:spPr>
        <p:txBody>
          <a:bodyPr/>
          <a:lstStyle>
            <a:lvl1pPr>
              <a:lnSpc>
                <a:spcPct val="100000"/>
              </a:lnSpc>
              <a:spcAft>
                <a:spcPts val="526"/>
              </a:spcAft>
              <a:defRPr/>
            </a:lvl1pPr>
            <a:lvl2pPr>
              <a:lnSpc>
                <a:spcPct val="100000"/>
              </a:lnSpc>
              <a:spcAft>
                <a:spcPts val="526"/>
              </a:spcAft>
              <a:defRPr/>
            </a:lvl2pPr>
            <a:lvl3pPr>
              <a:lnSpc>
                <a:spcPct val="100000"/>
              </a:lnSpc>
              <a:spcAft>
                <a:spcPts val="526"/>
              </a:spcAft>
              <a:defRPr/>
            </a:lvl3pPr>
            <a:lvl4pPr>
              <a:lnSpc>
                <a:spcPct val="100000"/>
              </a:lnSpc>
              <a:spcAft>
                <a:spcPts val="526"/>
              </a:spcAft>
              <a:defRPr/>
            </a:lvl4pPr>
            <a:lvl5pPr>
              <a:lnSpc>
                <a:spcPct val="100000"/>
              </a:lnSpc>
              <a:spcAft>
                <a:spcPts val="526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32380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23111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 слайд: текст в 1 колонку (вари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2884286" y="2024855"/>
            <a:ext cx="413742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413742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00268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910" y="6597650"/>
            <a:ext cx="662119" cy="260350"/>
          </a:xfrm>
          <a:prstGeom prst="rect">
            <a:avLst/>
          </a:prstGeom>
        </p:spPr>
        <p:txBody>
          <a:bodyPr lIns="91384" tIns="45691" rIns="91384" bIns="45691"/>
          <a:lstStyle>
            <a:lvl1pPr fontAlgn="base">
              <a:lnSpc>
                <a:spcPct val="80000"/>
              </a:lnSpc>
              <a:spcAft>
                <a:spcPct val="0"/>
              </a:spcAft>
              <a:defRPr/>
            </a:lvl1pPr>
          </a:lstStyle>
          <a:p>
            <a:pPr defTabSz="913835">
              <a:defRPr/>
            </a:pPr>
            <a:fld id="{493FB603-51BA-4502-BF29-3B8EAAAAF97E}" type="slidenum">
              <a:rPr lang="ru-RU" smtClean="0">
                <a:solidFill>
                  <a:srgbClr val="212121"/>
                </a:solidFill>
              </a:rPr>
              <a:pPr defTabSz="913835">
                <a:defRPr/>
              </a:pPr>
              <a:t>‹#›</a:t>
            </a:fld>
            <a:endParaRPr lang="ru-RU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4302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32781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текст в 1 колонку (вари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883445" rtl="0" eaLnBrk="1" fontAlgn="auto" latinLnBrk="0" hangingPunct="1">
              <a:lnSpc>
                <a:spcPts val="20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5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50104" y="2024855"/>
            <a:ext cx="8605792" cy="4180759"/>
          </a:xfrm>
        </p:spPr>
        <p:txBody>
          <a:bodyPr/>
          <a:lstStyle>
            <a:lvl1pPr>
              <a:lnSpc>
                <a:spcPct val="100000"/>
              </a:lnSpc>
              <a:spcAft>
                <a:spcPts val="526"/>
              </a:spcAft>
              <a:defRPr/>
            </a:lvl1pPr>
            <a:lvl2pPr>
              <a:lnSpc>
                <a:spcPct val="100000"/>
              </a:lnSpc>
              <a:spcAft>
                <a:spcPts val="526"/>
              </a:spcAft>
              <a:defRPr/>
            </a:lvl2pPr>
            <a:lvl3pPr>
              <a:lnSpc>
                <a:spcPct val="100000"/>
              </a:lnSpc>
              <a:spcAft>
                <a:spcPts val="526"/>
              </a:spcAft>
              <a:defRPr/>
            </a:lvl3pPr>
            <a:lvl4pPr>
              <a:lnSpc>
                <a:spcPct val="100000"/>
              </a:lnSpc>
              <a:spcAft>
                <a:spcPts val="526"/>
              </a:spcAft>
              <a:defRPr/>
            </a:lvl4pPr>
            <a:lvl5pPr>
              <a:lnSpc>
                <a:spcPct val="100000"/>
              </a:lnSpc>
              <a:spcAft>
                <a:spcPts val="526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56783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текст в 1 колонку (вари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2884286" y="2024855"/>
            <a:ext cx="413742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413742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857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: семина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семинара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50104" y="4082830"/>
            <a:ext cx="8605792" cy="1175164"/>
          </a:xfrm>
        </p:spPr>
        <p:txBody>
          <a:bodyPr bIns="94672"/>
          <a:lstStyle/>
          <a:p>
            <a:pPr lvl="0"/>
            <a:r>
              <a:rPr lang="ru-RU" dirty="0"/>
              <a:t>Наименование 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4286" y="5257995"/>
            <a:ext cx="4137428" cy="293791"/>
          </a:xfrm>
        </p:spPr>
        <p:txBody>
          <a:bodyPr tIns="0" anchor="ctr" anchorCtr="1">
            <a:noAutofit/>
          </a:bodyPr>
          <a:lstStyle>
            <a:lvl1pPr>
              <a:lnSpc>
                <a:spcPts val="1315"/>
              </a:lnSpc>
              <a:defRPr sz="1100" b="1" cap="none" baseline="0">
                <a:solidFill>
                  <a:srgbClr val="00B0F0"/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884286" y="5551787"/>
            <a:ext cx="4137428" cy="293791"/>
          </a:xfrm>
        </p:spPr>
        <p:txBody>
          <a:bodyPr tIns="0" anchor="ctr" anchorCtr="1">
            <a:noAutofit/>
          </a:bodyPr>
          <a:lstStyle>
            <a:lvl1pPr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4286" y="5911824"/>
            <a:ext cx="2067979" cy="295231"/>
          </a:xfrm>
        </p:spPr>
        <p:txBody>
          <a:bodyPr tIns="0" rIns="94672" anchor="ctr" anchorCtr="0">
            <a:noAutofit/>
          </a:bodyPr>
          <a:lstStyle>
            <a:lvl1pPr algn="r"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контактный телефон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2267" y="5911824"/>
            <a:ext cx="2069449" cy="295231"/>
          </a:xfrm>
        </p:spPr>
        <p:txBody>
          <a:bodyPr lIns="94672" tIns="0" anchor="ctr" anchorCtr="0">
            <a:noAutofit/>
          </a:bodyPr>
          <a:lstStyle>
            <a:lvl1pPr algn="l"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контактный адрес электронной почты</a:t>
            </a:r>
          </a:p>
        </p:txBody>
      </p:sp>
    </p:spTree>
    <p:extLst>
      <p:ext uri="{BB962C8B-B14F-4D97-AF65-F5344CB8AC3E}">
        <p14:creationId xmlns:p14="http://schemas.microsoft.com/office/powerpoint/2010/main" val="3695135869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текст в 2 колонки (вари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883445" rtl="0" eaLnBrk="1" fontAlgn="auto" latinLnBrk="0" hangingPunct="1">
              <a:lnSpc>
                <a:spcPts val="201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5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50108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5119942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70843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текст в 2 колонки (вари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4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650109" y="1306220"/>
            <a:ext cx="413595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/>
          </p:nvPr>
        </p:nvSpPr>
        <p:spPr>
          <a:xfrm>
            <a:off x="650108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>
          <a:xfrm>
            <a:off x="5119942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7"/>
          <p:cNvSpPr>
            <a:spLocks noGrp="1"/>
          </p:cNvSpPr>
          <p:nvPr>
            <p:ph type="body" sz="quarter" idx="18" hasCustomPrompt="1"/>
          </p:nvPr>
        </p:nvSpPr>
        <p:spPr>
          <a:xfrm>
            <a:off x="5119942" y="1306220"/>
            <a:ext cx="413595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93773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текст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/>
              <a:t>Наименование раздела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1"/>
          </p:nvPr>
        </p:nvSpPr>
        <p:spPr>
          <a:xfrm>
            <a:off x="650106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2884288" y="2024855"/>
            <a:ext cx="1901775" cy="41807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3"/>
          </p:nvPr>
        </p:nvSpPr>
        <p:spPr>
          <a:xfrm>
            <a:off x="5119941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4"/>
          </p:nvPr>
        </p:nvSpPr>
        <p:spPr>
          <a:xfrm>
            <a:off x="7354122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22874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контент в 1 колонку (вари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9029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контент в 1 колонку (вари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4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90" y="1306220"/>
            <a:ext cx="4137429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2884286" y="2024855"/>
            <a:ext cx="413742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0050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контент в 2 колонки (вари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4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650108" y="2024855"/>
            <a:ext cx="4135958" cy="41807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7"/>
          </p:nvPr>
        </p:nvSpPr>
        <p:spPr>
          <a:xfrm>
            <a:off x="5119942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2793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контент в 2 колонки (вариант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4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650109" y="1306220"/>
            <a:ext cx="413595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27"/>
          <p:cNvSpPr>
            <a:spLocks noGrp="1"/>
          </p:cNvSpPr>
          <p:nvPr>
            <p:ph type="body" sz="quarter" idx="18" hasCustomPrompt="1"/>
          </p:nvPr>
        </p:nvSpPr>
        <p:spPr>
          <a:xfrm>
            <a:off x="5119942" y="1306220"/>
            <a:ext cx="4135958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9"/>
          </p:nvPr>
        </p:nvSpPr>
        <p:spPr>
          <a:xfrm>
            <a:off x="650108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20"/>
          </p:nvPr>
        </p:nvSpPr>
        <p:spPr>
          <a:xfrm>
            <a:off x="5119942" y="2024855"/>
            <a:ext cx="4135958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646837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сновной слайд: контент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4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2884286" y="1306220"/>
            <a:ext cx="6371610" cy="620705"/>
          </a:xfrm>
        </p:spPr>
        <p:txBody>
          <a:bodyPr lIns="0" tIns="0" rIns="0" bIns="0" anchor="ctr">
            <a:normAutofit/>
          </a:bodyPr>
          <a:lstStyle>
            <a:lvl1pPr algn="l">
              <a:lnSpc>
                <a:spcPts val="2279"/>
              </a:lnSpc>
              <a:spcBef>
                <a:spcPts val="0"/>
              </a:spcBef>
              <a:spcAft>
                <a:spcPts val="0"/>
              </a:spcAft>
              <a:defRPr sz="2200" cap="all" baseline="0">
                <a:solidFill>
                  <a:srgbClr val="1EAAF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/>
          </p:nvPr>
        </p:nvSpPr>
        <p:spPr>
          <a:xfrm>
            <a:off x="650106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7"/>
          </p:nvPr>
        </p:nvSpPr>
        <p:spPr>
          <a:xfrm>
            <a:off x="2884288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8"/>
          </p:nvPr>
        </p:nvSpPr>
        <p:spPr>
          <a:xfrm>
            <a:off x="5119941" y="2024855"/>
            <a:ext cx="1901775" cy="418075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9"/>
          </p:nvPr>
        </p:nvSpPr>
        <p:spPr>
          <a:xfrm>
            <a:off x="7354122" y="2024855"/>
            <a:ext cx="1901775" cy="41807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913394" y="9124"/>
            <a:ext cx="983982" cy="424845"/>
          </a:xfrm>
        </p:spPr>
        <p:txBody>
          <a:bodyPr/>
          <a:lstStyle>
            <a:lvl1pPr algn="r">
              <a:defRPr/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2627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ran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/>
          </p:cNvGraphicFramePr>
          <p:nvPr userDrawn="1">
            <p:custDataLst>
              <p:tags r:id="rId2"/>
            </p:custDataLst>
            <p:extLst/>
          </p:nvPr>
        </p:nvGraphicFramePr>
        <p:xfrm>
          <a:off x="1472" y="1441"/>
          <a:ext cx="1470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think-cell Slide" r:id="rId4" imgW="420" imgH="403" progId="TCLayout.ActiveDocument.1">
                  <p:embed/>
                </p:oleObj>
              </mc:Choice>
              <mc:Fallback>
                <p:oleObj name="think-cell Slide" r:id="rId4" imgW="420" imgH="40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2" y="1441"/>
                        <a:ext cx="1470" cy="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0"/>
            <a:ext cx="9906000" cy="10208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chemeClr val="accent1">
                <a:alpha val="34999"/>
              </a:schemeClr>
            </a:outerShdw>
          </a:effectLst>
          <a:extLst/>
        </p:spPr>
        <p:txBody>
          <a:bodyPr lIns="95770" tIns="47885" rIns="95770" bIns="47885" anchor="ctr"/>
          <a:lstStyle/>
          <a:p>
            <a:pPr algn="ctr" defTabSz="478848" eaLnBrk="1" hangingPunct="1"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477" y="344992"/>
            <a:ext cx="9103049" cy="675861"/>
          </a:xfrm>
          <a:prstGeom prst="rect">
            <a:avLst/>
          </a:prstGeom>
        </p:spPr>
        <p:txBody>
          <a:bodyPr lIns="0" tIns="33059" rIns="0" bIns="0" anchor="t"/>
          <a:lstStyle>
            <a:lvl1pPr algn="l">
              <a:def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>
              <a:lnSpc>
                <a:spcPct val="80000"/>
              </a:lnSpc>
            </a:pP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22020" y="293794"/>
            <a:ext cx="983982" cy="42484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defTabSz="957695"/>
            <a:fld id="{EA766A79-AB32-43AD-AE8B-DD41AB112B75}" type="slidenum">
              <a:rPr lang="ru-RU" smtClean="0"/>
              <a:pPr algn="r" defTabSz="957695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1238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C597-0DCA-4BEE-B57F-3E9E1797A5A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8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931" y="2290882"/>
            <a:ext cx="5694634" cy="1569360"/>
          </a:xfrm>
        </p:spPr>
        <p:txBody>
          <a:bodyPr tIns="179956" bIns="179956" anchor="t"/>
          <a:lstStyle>
            <a:lvl1pPr algn="l">
              <a:defRPr sz="3600" b="1" cap="sm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8933" y="4365109"/>
            <a:ext cx="5577069" cy="1500187"/>
          </a:xfrm>
        </p:spPr>
        <p:txBody>
          <a:bodyPr anchor="t" anchorCtr="0"/>
          <a:lstStyle>
            <a:lvl1pPr marL="0" indent="0">
              <a:buNone/>
              <a:defRPr sz="20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 marL="457088" indent="0">
              <a:buNone/>
              <a:defRPr sz="1800"/>
            </a:lvl2pPr>
            <a:lvl3pPr marL="914174" indent="0">
              <a:buNone/>
              <a:defRPr sz="1600"/>
            </a:lvl3pPr>
            <a:lvl4pPr marL="1371261" indent="0">
              <a:buNone/>
              <a:defRPr sz="1400"/>
            </a:lvl4pPr>
            <a:lvl5pPr marL="1828348" indent="0">
              <a:buNone/>
              <a:defRPr sz="1400"/>
            </a:lvl5pPr>
            <a:lvl6pPr marL="2285434" indent="0">
              <a:buNone/>
              <a:defRPr sz="1400"/>
            </a:lvl6pPr>
            <a:lvl7pPr marL="2742522" indent="0">
              <a:buNone/>
              <a:defRPr sz="1400"/>
            </a:lvl7pPr>
            <a:lvl8pPr marL="3199609" indent="0">
              <a:buNone/>
              <a:defRPr sz="1400"/>
            </a:lvl8pPr>
            <a:lvl9pPr marL="3656696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885" y="6597650"/>
            <a:ext cx="662119" cy="260350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pPr>
              <a:defRPr/>
            </a:pPr>
            <a:fld id="{49CD3529-A8B1-45DB-98CC-D13135F7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1721" y="0"/>
            <a:ext cx="4029344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algn="ctr">
              <a:spcBef>
                <a:spcPct val="0"/>
              </a:spcBef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107225" y="1904445"/>
            <a:ext cx="7798779" cy="1955801"/>
            <a:chOff x="0" y="1066800"/>
            <a:chExt cx="8843812" cy="23622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hidden">
            <a:xfrm>
              <a:off x="1283831" y="1533539"/>
              <a:ext cx="7559981" cy="1895460"/>
            </a:xfrm>
            <a:prstGeom prst="rect">
              <a:avLst/>
            </a:prstGeom>
            <a:ln>
              <a:noFill/>
            </a:ln>
            <a:extLst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>
                <a:spcBef>
                  <a:spcPct val="0"/>
                </a:spcBef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0" y="1066800"/>
              <a:ext cx="2144863" cy="2362200"/>
              <a:chOff x="0" y="672"/>
              <a:chExt cx="1806" cy="1989"/>
            </a:xfrm>
          </p:grpSpPr>
          <p:sp>
            <p:nvSpPr>
              <p:cNvPr id="9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ru-RU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pic>
        <p:nvPicPr>
          <p:cNvPr id="21" name="Picture 1031" descr="логотип_синий_серый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22" y="404664"/>
            <a:ext cx="14821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02134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рывающий слайд: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07362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650104" y="3429003"/>
            <a:ext cx="8605792" cy="17973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Указать при необходимости реквизиты организации,</a:t>
            </a:r>
          </a:p>
          <a:p>
            <a:pPr lvl="0"/>
            <a:r>
              <a:rPr lang="ru-RU" dirty="0"/>
              <a:t>а также контактные данные организации</a:t>
            </a:r>
            <a:br>
              <a:rPr lang="ru-RU" dirty="0"/>
            </a:br>
            <a:r>
              <a:rPr lang="ru-RU" dirty="0"/>
              <a:t>(наименование организации, почтовый адрес,</a:t>
            </a:r>
          </a:p>
          <a:p>
            <a:pPr lvl="0"/>
            <a:r>
              <a:rPr lang="ru-RU" dirty="0"/>
              <a:t>общий контактный телефон, общий электронный адрес,</a:t>
            </a:r>
          </a:p>
          <a:p>
            <a:pPr lvl="0"/>
            <a:r>
              <a:rPr lang="ru-RU" dirty="0"/>
              <a:t>адрес сайта организации), а также</a:t>
            </a:r>
          </a:p>
          <a:p>
            <a:pPr lvl="0"/>
            <a:r>
              <a:rPr lang="ru-RU" dirty="0"/>
              <a:t>место и год создания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78824151"/>
      </p:ext>
    </p:extLst>
  </p:cSld>
  <p:clrMapOvr>
    <a:masterClrMapping/>
  </p:clrMapOvr>
  <p:transition>
    <p:wipe dir="r"/>
  </p:transition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рывающий слайд: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9907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007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: про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проекта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650104" y="4082883"/>
            <a:ext cx="8605792" cy="11751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u-RU" dirty="0"/>
              <a:t>Наименование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2255570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: семина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Наименование семинара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50104" y="4082832"/>
            <a:ext cx="8605792" cy="1175164"/>
          </a:xfrm>
        </p:spPr>
        <p:txBody>
          <a:bodyPr bIns="94613"/>
          <a:lstStyle/>
          <a:p>
            <a:pPr lvl="0"/>
            <a:r>
              <a:rPr lang="ru-RU" dirty="0"/>
              <a:t>Наименование 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84286" y="5258047"/>
            <a:ext cx="4137428" cy="293791"/>
          </a:xfrm>
        </p:spPr>
        <p:txBody>
          <a:bodyPr tIns="0" anchor="ctr" anchorCtr="1">
            <a:noAutofit/>
          </a:bodyPr>
          <a:lstStyle>
            <a:lvl1pPr>
              <a:lnSpc>
                <a:spcPts val="1315"/>
              </a:lnSpc>
              <a:defRPr sz="1100" b="1" cap="none" baseline="0">
                <a:solidFill>
                  <a:srgbClr val="00B0F0"/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884286" y="5551838"/>
            <a:ext cx="4137428" cy="293791"/>
          </a:xfrm>
        </p:spPr>
        <p:txBody>
          <a:bodyPr tIns="0" anchor="ctr" anchorCtr="1">
            <a:noAutofit/>
          </a:bodyPr>
          <a:lstStyle>
            <a:lvl1pPr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884286" y="5911874"/>
            <a:ext cx="2067979" cy="295231"/>
          </a:xfrm>
        </p:spPr>
        <p:txBody>
          <a:bodyPr tIns="0" rIns="94613" anchor="ctr" anchorCtr="0">
            <a:noAutofit/>
          </a:bodyPr>
          <a:lstStyle>
            <a:lvl1pPr algn="r"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контактный телефон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2300" y="5911874"/>
            <a:ext cx="2069449" cy="295231"/>
          </a:xfrm>
        </p:spPr>
        <p:txBody>
          <a:bodyPr lIns="94613" tIns="0" anchor="ctr" anchorCtr="0">
            <a:noAutofit/>
          </a:bodyPr>
          <a:lstStyle>
            <a:lvl1pPr algn="l">
              <a:lnSpc>
                <a:spcPts val="1315"/>
              </a:lnSpc>
              <a:defRPr sz="1100" b="1" cap="none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2pPr>
            <a:lvl3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3pPr>
            <a:lvl4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4pPr>
            <a:lvl5pPr>
              <a:lnSpc>
                <a:spcPts val="1315"/>
              </a:lnSpc>
              <a:defRPr sz="1100" cap="none" baseline="0"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/>
              <a:t>контактный адрес электронной почты</a:t>
            </a:r>
          </a:p>
        </p:txBody>
      </p:sp>
    </p:spTree>
    <p:extLst>
      <p:ext uri="{BB962C8B-B14F-4D97-AF65-F5344CB8AC3E}">
        <p14:creationId xmlns:p14="http://schemas.microsoft.com/office/powerpoint/2010/main" val="2464022467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917" y="6597650"/>
            <a:ext cx="662119" cy="260350"/>
          </a:xfrm>
          <a:prstGeom prst="rect">
            <a:avLst/>
          </a:prstGeom>
          <a:ln/>
        </p:spPr>
        <p:txBody>
          <a:bodyPr lIns="91361" tIns="45680" rIns="91361" bIns="45680"/>
          <a:lstStyle>
            <a:lvl1pPr>
              <a:defRPr/>
            </a:lvl1pPr>
          </a:lstStyle>
          <a:p>
            <a:pPr defTabSz="913835">
              <a:defRPr/>
            </a:pPr>
            <a:fld id="{5C62C597-0DCA-4BEE-B57F-3E9E1797A5AA}" type="slidenum">
              <a:rPr lang="ru-RU" smtClean="0">
                <a:solidFill>
                  <a:srgbClr val="212121"/>
                </a:solidFill>
              </a:rPr>
              <a:pPr defTabSz="913835">
                <a:defRPr/>
              </a:pPr>
              <a:t>‹#›</a:t>
            </a:fld>
            <a:endParaRPr lang="ru-RU">
              <a:solidFill>
                <a:srgbClr val="21212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725529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917" y="6597650"/>
            <a:ext cx="662119" cy="260350"/>
          </a:xfrm>
          <a:prstGeom prst="rect">
            <a:avLst/>
          </a:prstGeom>
          <a:ln/>
        </p:spPr>
        <p:txBody>
          <a:bodyPr lIns="91361" tIns="45680" rIns="91361" bIns="45680"/>
          <a:lstStyle>
            <a:lvl1pPr>
              <a:defRPr/>
            </a:lvl1pPr>
          </a:lstStyle>
          <a:p>
            <a:pPr defTabSz="913835">
              <a:defRPr/>
            </a:pPr>
            <a:fld id="{08F31D37-C425-4D12-8BD3-5A1F1E6BA719}" type="slidenum">
              <a:rPr lang="ru-RU" smtClean="0">
                <a:solidFill>
                  <a:srgbClr val="212121"/>
                </a:solidFill>
              </a:rPr>
              <a:pPr defTabSz="913835">
                <a:defRPr/>
              </a:pPr>
              <a:t>‹#›</a:t>
            </a:fld>
            <a:endParaRPr lang="ru-RU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6431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773242"/>
            <a:ext cx="4375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773242"/>
            <a:ext cx="4375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917" y="6597650"/>
            <a:ext cx="662119" cy="260350"/>
          </a:xfrm>
          <a:prstGeom prst="rect">
            <a:avLst/>
          </a:prstGeom>
          <a:ln/>
        </p:spPr>
        <p:txBody>
          <a:bodyPr lIns="91361" tIns="45680" rIns="91361" bIns="45680"/>
          <a:lstStyle>
            <a:lvl1pPr>
              <a:defRPr/>
            </a:lvl1pPr>
          </a:lstStyle>
          <a:p>
            <a:pPr defTabSz="913835">
              <a:defRPr/>
            </a:pPr>
            <a:fld id="{ED94B954-498D-4822-8097-74FE10D6EE03}" type="slidenum">
              <a:rPr lang="ru-RU" smtClean="0">
                <a:solidFill>
                  <a:srgbClr val="212121"/>
                </a:solidFill>
              </a:rPr>
              <a:pPr defTabSz="913835">
                <a:defRPr/>
              </a:pPr>
              <a:t>‹#›</a:t>
            </a:fld>
            <a:endParaRPr lang="ru-RU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6961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722"/>
            <a:ext cx="5769420" cy="365881"/>
          </a:xfrm>
          <a:prstGeom prst="rect">
            <a:avLst/>
          </a:prstGeom>
        </p:spPr>
        <p:txBody>
          <a:bodyPr lIns="91384" tIns="45691" rIns="91384" bIns="45691"/>
          <a:lstStyle/>
          <a:p>
            <a:pPr defTabSz="913835"/>
            <a:endParaRPr lang="ru-RU" dirty="0">
              <a:solidFill>
                <a:srgbClr val="21212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243915" y="6597650"/>
            <a:ext cx="662119" cy="260350"/>
          </a:xfrm>
          <a:prstGeom prst="rect">
            <a:avLst/>
          </a:prstGeom>
        </p:spPr>
        <p:txBody>
          <a:bodyPr lIns="91384" tIns="45691" rIns="91384" bIns="45691"/>
          <a:lstStyle/>
          <a:p>
            <a:pPr defTabSz="913835"/>
            <a:fld id="{8FDDD8AE-41E1-471F-8F93-F6F27CD8EE67}" type="slidenum">
              <a:rPr lang="ru-RU">
                <a:solidFill>
                  <a:srgbClr val="212121"/>
                </a:solidFill>
              </a:rPr>
              <a:pPr defTabSz="913835"/>
              <a:t>‹#›</a:t>
            </a:fld>
            <a:endParaRPr lang="ru-RU" dirty="0">
              <a:solidFill>
                <a:srgbClr val="21212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34967" y="1576922"/>
            <a:ext cx="8600216" cy="45810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dirty="0"/>
              <a:t>Заголовок (</a:t>
            </a:r>
            <a:r>
              <a:rPr lang="en-US" dirty="0"/>
              <a:t>Calibri</a:t>
            </a:r>
            <a:r>
              <a:rPr lang="ru-RU" dirty="0"/>
              <a:t>, 24 </a:t>
            </a:r>
            <a:r>
              <a:rPr lang="ru-RU" dirty="0" err="1"/>
              <a:t>пт</a:t>
            </a:r>
            <a:r>
              <a:rPr lang="ru-RU" dirty="0"/>
              <a:t>, жирный)</a:t>
            </a:r>
          </a:p>
          <a:p>
            <a:pPr lvl="1"/>
            <a:r>
              <a:rPr lang="ru-RU" dirty="0"/>
              <a:t>Первый уровень (</a:t>
            </a:r>
            <a:r>
              <a:rPr lang="ru-RU" dirty="0" err="1"/>
              <a:t>Calibri</a:t>
            </a:r>
            <a:r>
              <a:rPr lang="ru-RU" dirty="0"/>
              <a:t>, 20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Второй уровень (</a:t>
            </a:r>
            <a:r>
              <a:rPr lang="ru-RU" dirty="0" err="1"/>
              <a:t>Calibri</a:t>
            </a:r>
            <a:r>
              <a:rPr lang="ru-RU" dirty="0"/>
              <a:t>, 18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  <a:p>
            <a:pPr lvl="3"/>
            <a:r>
              <a:rPr lang="ru-RU" dirty="0"/>
              <a:t>Третий уровень (</a:t>
            </a:r>
            <a:r>
              <a:rPr lang="ru-RU" dirty="0" err="1"/>
              <a:t>Calibri</a:t>
            </a:r>
            <a:r>
              <a:rPr lang="ru-RU" dirty="0"/>
              <a:t>, 16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7615067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3915" y="6597650"/>
            <a:ext cx="662119" cy="260350"/>
          </a:xfrm>
          <a:prstGeom prst="rect">
            <a:avLst/>
          </a:prstGeom>
        </p:spPr>
        <p:txBody>
          <a:bodyPr lIns="91384" tIns="45691" rIns="91384" bIns="45691"/>
          <a:lstStyle/>
          <a:p>
            <a:pPr defTabSz="913835"/>
            <a:fld id="{8FDDD8AE-41E1-471F-8F93-F6F27CD8EE67}" type="slidenum">
              <a:rPr lang="ru-RU">
                <a:solidFill>
                  <a:srgbClr val="212121"/>
                </a:solidFill>
              </a:rPr>
              <a:pPr defTabSz="913835"/>
              <a:t>‹#›</a:t>
            </a:fld>
            <a:endParaRPr lang="ru-RU" dirty="0">
              <a:solidFill>
                <a:srgbClr val="21212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6122" y="6284722"/>
            <a:ext cx="5769420" cy="365881"/>
          </a:xfrm>
          <a:prstGeom prst="rect">
            <a:avLst/>
          </a:prstGeom>
        </p:spPr>
        <p:txBody>
          <a:bodyPr lIns="91384" tIns="45691" rIns="91384" bIns="45691"/>
          <a:lstStyle/>
          <a:p>
            <a:pPr defTabSz="913835"/>
            <a:endParaRPr lang="ru-RU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29643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915" y="6597650"/>
            <a:ext cx="662119" cy="260350"/>
          </a:xfrm>
          <a:prstGeom prst="rect">
            <a:avLst/>
          </a:prstGeom>
        </p:spPr>
        <p:txBody>
          <a:bodyPr lIns="91384" tIns="45691" rIns="91384" bIns="45691"/>
          <a:lstStyle>
            <a:lvl1pPr fontAlgn="base">
              <a:lnSpc>
                <a:spcPct val="80000"/>
              </a:lnSpc>
              <a:spcAft>
                <a:spcPct val="0"/>
              </a:spcAft>
              <a:defRPr/>
            </a:lvl1pPr>
          </a:lstStyle>
          <a:p>
            <a:pPr defTabSz="913835">
              <a:defRPr/>
            </a:pPr>
            <a:fld id="{493FB603-51BA-4502-BF29-3B8EAAAAF97E}" type="slidenum">
              <a:rPr lang="ru-RU" smtClean="0">
                <a:solidFill>
                  <a:srgbClr val="212121"/>
                </a:solidFill>
              </a:rPr>
              <a:pPr defTabSz="913835">
                <a:defRPr/>
              </a:pPr>
              <a:t>‹#›</a:t>
            </a:fld>
            <a:endParaRPr lang="ru-RU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111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885" y="6597650"/>
            <a:ext cx="662119" cy="260350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pPr>
              <a:defRPr/>
            </a:pPr>
            <a:fld id="{5C62C597-0DCA-4BEE-B57F-3E9E1797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4302707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219450" y="1828800"/>
            <a:ext cx="652145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28469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219450" y="4267202"/>
            <a:ext cx="6521450" cy="17526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5300" y="6248400"/>
            <a:ext cx="23114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defTabSz="913835">
              <a:defRPr/>
            </a:pPr>
            <a:endParaRPr lang="ru-RU">
              <a:solidFill>
                <a:srgbClr val="212121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 defTabSz="913835">
              <a:defRPr/>
            </a:pPr>
            <a:endParaRPr lang="ru-RU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2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885" y="6597650"/>
            <a:ext cx="662119" cy="260350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pPr>
              <a:defRPr/>
            </a:pPr>
            <a:fld id="{08F31D37-C425-4D12-8BD3-5A1F1E6BA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2246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773240"/>
            <a:ext cx="4375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773240"/>
            <a:ext cx="43751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885" y="6597650"/>
            <a:ext cx="662119" cy="260350"/>
          </a:xfrm>
          <a:prstGeom prst="rect">
            <a:avLst/>
          </a:prstGeom>
          <a:ln/>
        </p:spPr>
        <p:txBody>
          <a:bodyPr lIns="91417" tIns="45709" rIns="91417" bIns="45709"/>
          <a:lstStyle>
            <a:lvl1pPr>
              <a:defRPr/>
            </a:lvl1pPr>
          </a:lstStyle>
          <a:p>
            <a:pPr>
              <a:defRPr/>
            </a:pPr>
            <a:fld id="{ED94B954-498D-4822-8097-74FE10D6E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7640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70"/>
            <a:ext cx="5769420" cy="36588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243883" y="6597650"/>
            <a:ext cx="662119" cy="260350"/>
          </a:xfrm>
          <a:prstGeom prst="rect">
            <a:avLst/>
          </a:prstGeom>
        </p:spPr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34955" y="1576922"/>
            <a:ext cx="8600216" cy="458107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ru-RU" dirty="0"/>
              <a:t>Заголовок (</a:t>
            </a:r>
            <a:r>
              <a:rPr lang="en-US" dirty="0"/>
              <a:t>Calibri</a:t>
            </a:r>
            <a:r>
              <a:rPr lang="ru-RU" dirty="0"/>
              <a:t>, 24 </a:t>
            </a:r>
            <a:r>
              <a:rPr lang="ru-RU" dirty="0" err="1"/>
              <a:t>пт</a:t>
            </a:r>
            <a:r>
              <a:rPr lang="ru-RU" dirty="0"/>
              <a:t>, жирный)</a:t>
            </a:r>
          </a:p>
          <a:p>
            <a:pPr lvl="1"/>
            <a:r>
              <a:rPr lang="ru-RU" dirty="0"/>
              <a:t>Первый уровень (</a:t>
            </a:r>
            <a:r>
              <a:rPr lang="ru-RU" dirty="0" err="1"/>
              <a:t>Calibri</a:t>
            </a:r>
            <a:r>
              <a:rPr lang="ru-RU" dirty="0"/>
              <a:t>, 20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  <a:p>
            <a:pPr lvl="2"/>
            <a:r>
              <a:rPr lang="ru-RU" dirty="0"/>
              <a:t>Второй уровень (</a:t>
            </a:r>
            <a:r>
              <a:rPr lang="ru-RU" dirty="0" err="1"/>
              <a:t>Calibri</a:t>
            </a:r>
            <a:r>
              <a:rPr lang="ru-RU" dirty="0"/>
              <a:t>, 18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  <a:p>
            <a:pPr lvl="3"/>
            <a:r>
              <a:rPr lang="ru-RU" dirty="0"/>
              <a:t>Третий уровень (</a:t>
            </a:r>
            <a:r>
              <a:rPr lang="ru-RU" dirty="0" err="1"/>
              <a:t>Calibri</a:t>
            </a:r>
            <a:r>
              <a:rPr lang="ru-RU" dirty="0"/>
              <a:t>, 16 </a:t>
            </a:r>
            <a:r>
              <a:rPr lang="ru-RU" dirty="0" err="1"/>
              <a:t>пт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276797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3883" y="6597650"/>
            <a:ext cx="662119" cy="260350"/>
          </a:xfrm>
          <a:prstGeom prst="rect">
            <a:avLst/>
          </a:prstGeom>
        </p:spPr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6122" y="6284670"/>
            <a:ext cx="5769420" cy="365881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07123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3883" y="6597650"/>
            <a:ext cx="662119" cy="260350"/>
          </a:xfrm>
          <a:prstGeom prst="rect">
            <a:avLst/>
          </a:prstGeom>
        </p:spPr>
        <p:txBody>
          <a:bodyPr/>
          <a:lstStyle>
            <a:lvl1pPr fontAlgn="base">
              <a:lnSpc>
                <a:spcPct val="8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493FB603-51BA-4502-BF29-3B8EAAAAF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976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73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04" y="1958608"/>
            <a:ext cx="8605792" cy="2124223"/>
          </a:xfrm>
          <a:prstGeom prst="rect">
            <a:avLst/>
          </a:prstGeom>
        </p:spPr>
        <p:txBody>
          <a:bodyPr vert="horz" lIns="0" tIns="0" rIns="0" bIns="94684" rtlCol="0" anchor="b" anchorCtr="1">
            <a:normAutofit/>
          </a:bodyPr>
          <a:lstStyle/>
          <a:p>
            <a:r>
              <a:rPr lang="ru-RU" dirty="0"/>
              <a:t>Наименование проекта /</a:t>
            </a:r>
            <a:br>
              <a:rPr lang="ru-RU" dirty="0"/>
            </a:br>
            <a:r>
              <a:rPr lang="ru-RU" dirty="0"/>
              <a:t>наименование семинара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104" y="4082829"/>
            <a:ext cx="8605792" cy="2122782"/>
          </a:xfrm>
          <a:prstGeom prst="rect">
            <a:avLst/>
          </a:prstGeom>
        </p:spPr>
        <p:txBody>
          <a:bodyPr vert="horz" lIns="0" tIns="94684" rIns="0" bIns="0" rtlCol="0" anchor="t" anchorCtr="1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889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</p:sldLayoutIdLst>
  <p:transition>
    <p:wipe dir="r"/>
  </p:transition>
  <p:hf hdr="0" ftr="0" dt="0"/>
  <p:txStyles>
    <p:titleStyle>
      <a:lvl1pPr algn="ctr" defTabSz="801654" rtl="0" eaLnBrk="1" latinLnBrk="0" hangingPunct="1">
        <a:lnSpc>
          <a:spcPts val="4384"/>
        </a:lnSpc>
        <a:spcBef>
          <a:spcPct val="0"/>
        </a:spcBef>
        <a:buNone/>
        <a:defRPr sz="3500" kern="1200" cap="all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0" indent="0" algn="ctr" defTabSz="801654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1pPr>
      <a:lvl2pPr marL="0" indent="0" algn="ctr" defTabSz="801654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2pPr>
      <a:lvl3pPr marL="0" indent="0" algn="ctr" defTabSz="801654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3pPr>
      <a:lvl4pPr marL="0" indent="0" algn="ctr" defTabSz="801654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4pPr>
      <a:lvl5pPr marL="0" indent="0" algn="ctr" defTabSz="801654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5pPr>
      <a:lvl6pPr marL="2204550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42">
          <p15:clr>
            <a:srgbClr val="F26B43"/>
          </p15:clr>
        </p15:guide>
        <p15:guide id="2" pos="6293">
          <p15:clr>
            <a:srgbClr val="F26B43"/>
          </p15:clr>
        </p15:guide>
        <p15:guide id="3" orient="horz" pos="4309">
          <p15:clr>
            <a:srgbClr val="F26B43"/>
          </p15:clr>
        </p15:guide>
        <p15:guide id="4" orient="horz" pos="1360">
          <p15:clr>
            <a:srgbClr val="F26B43"/>
          </p15:clr>
        </p15:guide>
        <p15:guide id="5" orient="horz" pos="2835">
          <p15:clr>
            <a:srgbClr val="F26B43"/>
          </p15:clr>
        </p15:guide>
        <p15:guide id="6" orient="horz" pos="3651">
          <p15:clr>
            <a:srgbClr val="F26B43"/>
          </p15:clr>
        </p15:guide>
        <p15:guide id="7" orient="horz" pos="3855">
          <p15:clr>
            <a:srgbClr val="F26B43"/>
          </p15:clr>
        </p15:guide>
        <p15:guide id="8" pos="3367">
          <p15:clr>
            <a:srgbClr val="F26B43"/>
          </p15:clr>
        </p15:guide>
        <p15:guide id="9" orient="horz" pos="4105">
          <p15:clr>
            <a:srgbClr val="F26B43"/>
          </p15:clr>
        </p15:guide>
        <p15:guide id="10" orient="horz" pos="4059">
          <p15:clr>
            <a:srgbClr val="F26B43"/>
          </p15:clr>
        </p15:guide>
        <p15:guide id="11" pos="1961">
          <p15:clr>
            <a:srgbClr val="F26B43"/>
          </p15:clr>
        </p15:guide>
        <p15:guide id="12" pos="47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73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288" y="293790"/>
            <a:ext cx="6036371" cy="424846"/>
          </a:xfrm>
          <a:prstGeom prst="rect">
            <a:avLst/>
          </a:prstGeom>
        </p:spPr>
        <p:txBody>
          <a:bodyPr vert="horz" lIns="0" tIns="0" rIns="157806" bIns="0" rtlCol="0" anchor="ctr" anchorCtr="0">
            <a:noAutofit/>
          </a:bodyPr>
          <a:lstStyle/>
          <a:p>
            <a:r>
              <a:rPr lang="ru-RU" dirty="0"/>
              <a:t>Оглавление / Содержание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104" y="2024853"/>
            <a:ext cx="8605792" cy="41807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Номер слайда</a:t>
            </a:r>
            <a:endParaRPr lang="en-US" dirty="0"/>
          </a:p>
          <a:p>
            <a:pPr lvl="1"/>
            <a:r>
              <a:rPr lang="ru-RU" dirty="0"/>
              <a:t>Наименование раздела</a:t>
            </a:r>
            <a:endParaRPr lang="en-US" dirty="0"/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913394" y="9124"/>
            <a:ext cx="983982" cy="42484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93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51" r:id="rId3"/>
    <p:sldLayoutId id="2147484152" r:id="rId4"/>
    <p:sldLayoutId id="2147484153" r:id="rId5"/>
    <p:sldLayoutId id="2147484154" r:id="rId6"/>
    <p:sldLayoutId id="2147484155" r:id="rId7"/>
  </p:sldLayoutIdLst>
  <p:transition>
    <p:wipe dir="r"/>
  </p:transition>
  <p:hf hdr="0" ftr="0" dt="0"/>
  <p:txStyles>
    <p:titleStyle>
      <a:lvl1pPr algn="l" defTabSz="801654" rtl="0" eaLnBrk="1" latinLnBrk="0" hangingPunct="1">
        <a:lnSpc>
          <a:spcPts val="2016"/>
        </a:lnSpc>
        <a:spcBef>
          <a:spcPct val="0"/>
        </a:spcBef>
        <a:buNone/>
        <a:defRPr sz="1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01654" rtl="0" eaLnBrk="1" latinLnBrk="0" hangingPunct="1">
        <a:lnSpc>
          <a:spcPts val="1753"/>
        </a:lnSpc>
        <a:spcBef>
          <a:spcPts val="0"/>
        </a:spcBef>
        <a:spcAft>
          <a:spcPts val="0"/>
        </a:spcAft>
        <a:buFontTx/>
        <a:buNone/>
        <a:tabLst/>
        <a:defRPr sz="1300" b="0" kern="1200">
          <a:solidFill>
            <a:srgbClr val="212121"/>
          </a:solidFill>
          <a:latin typeface="+mn-lt"/>
          <a:ea typeface="+mn-ea"/>
          <a:cs typeface="+mn-cs"/>
        </a:defRPr>
      </a:lvl1pPr>
      <a:lvl2pPr marL="0" indent="0" algn="l" defTabSz="801654" rtl="0" eaLnBrk="1" latinLnBrk="0" hangingPunct="1">
        <a:lnSpc>
          <a:spcPts val="1753"/>
        </a:lnSpc>
        <a:spcBef>
          <a:spcPts val="0"/>
        </a:spcBef>
        <a:spcAft>
          <a:spcPts val="0"/>
        </a:spcAft>
        <a:buFontTx/>
        <a:buNone/>
        <a:tabLst/>
        <a:defRPr sz="1300" kern="1200" baseline="0">
          <a:solidFill>
            <a:srgbClr val="212121"/>
          </a:solidFill>
          <a:latin typeface="+mn-lt"/>
          <a:ea typeface="+mn-ea"/>
          <a:cs typeface="+mn-cs"/>
        </a:defRPr>
      </a:lvl2pPr>
      <a:lvl3pPr marL="0" indent="0" algn="l" defTabSz="801654" rtl="0" eaLnBrk="1" latinLnBrk="0" hangingPunct="1">
        <a:lnSpc>
          <a:spcPts val="1753"/>
        </a:lnSpc>
        <a:spcBef>
          <a:spcPts val="351"/>
        </a:spcBef>
        <a:buFontTx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01654" rtl="0" eaLnBrk="1" latinLnBrk="0" hangingPunct="1">
        <a:lnSpc>
          <a:spcPts val="1753"/>
        </a:lnSpc>
        <a:spcBef>
          <a:spcPts val="351"/>
        </a:spcBef>
        <a:buFontTx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01654" rtl="0" eaLnBrk="1" latinLnBrk="0" hangingPunct="1">
        <a:lnSpc>
          <a:spcPts val="1753"/>
        </a:lnSpc>
        <a:spcBef>
          <a:spcPts val="351"/>
        </a:spcBef>
        <a:buFontTx/>
        <a:buNone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801654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42">
          <p15:clr>
            <a:srgbClr val="F26B43"/>
          </p15:clr>
        </p15:guide>
        <p15:guide id="2" orient="horz" pos="204">
          <p15:clr>
            <a:srgbClr val="F26B43"/>
          </p15:clr>
        </p15:guide>
        <p15:guide id="3" orient="horz" pos="499">
          <p15:clr>
            <a:srgbClr val="F26B43"/>
          </p15:clr>
        </p15:guide>
        <p15:guide id="4" orient="horz" pos="680">
          <p15:clr>
            <a:srgbClr val="F26B43"/>
          </p15:clr>
        </p15:guide>
        <p15:guide id="5" orient="horz" pos="1338">
          <p15:clr>
            <a:srgbClr val="F26B43"/>
          </p15:clr>
        </p15:guide>
        <p15:guide id="6" orient="horz" pos="4309">
          <p15:clr>
            <a:srgbClr val="F26B43"/>
          </p15:clr>
        </p15:guide>
        <p15:guide id="7" pos="1735">
          <p15:clr>
            <a:srgbClr val="F26B43"/>
          </p15:clr>
        </p15:guide>
        <p15:guide id="8" pos="1961">
          <p15:clr>
            <a:srgbClr val="F26B43"/>
          </p15:clr>
        </p15:guide>
        <p15:guide id="9" pos="3254">
          <p15:clr>
            <a:srgbClr val="F26B43"/>
          </p15:clr>
        </p15:guide>
        <p15:guide id="10" pos="3481">
          <p15:clr>
            <a:srgbClr val="F26B43"/>
          </p15:clr>
        </p15:guide>
        <p15:guide id="11" pos="4774">
          <p15:clr>
            <a:srgbClr val="F26B43"/>
          </p15:clr>
        </p15:guide>
        <p15:guide id="12" pos="5000">
          <p15:clr>
            <a:srgbClr val="F26B43"/>
          </p15:clr>
        </p15:guide>
        <p15:guide id="13" pos="6293">
          <p15:clr>
            <a:srgbClr val="F26B43"/>
          </p15:clr>
        </p15:guide>
        <p15:guide id="14" orient="horz" pos="140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173" cy="6857177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84288" y="293795"/>
            <a:ext cx="6037559" cy="424845"/>
          </a:xfrm>
          <a:prstGeom prst="rect">
            <a:avLst/>
          </a:prstGeom>
        </p:spPr>
        <p:txBody>
          <a:bodyPr vert="horz" lIns="0" tIns="0" rIns="157787" bIns="0" rtlCol="0" anchor="ctr">
            <a:noAutofit/>
          </a:bodyPr>
          <a:lstStyle/>
          <a:p>
            <a:r>
              <a:rPr lang="ru-RU" dirty="0"/>
              <a:t>Наименование раздела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50104" y="2024854"/>
            <a:ext cx="8605792" cy="41807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Основной текст (первый уровень)</a:t>
            </a:r>
          </a:p>
          <a:p>
            <a:pPr lvl="1"/>
            <a:r>
              <a:rPr lang="ru-RU" dirty="0"/>
              <a:t>Перечисление – цифры (второй уровень)</a:t>
            </a:r>
          </a:p>
          <a:p>
            <a:pPr lvl="2"/>
            <a:r>
              <a:rPr lang="ru-RU" dirty="0"/>
              <a:t>Перечисление – буквы латиницы (третий уровень)</a:t>
            </a:r>
          </a:p>
          <a:p>
            <a:pPr lvl="3"/>
            <a:r>
              <a:rPr lang="ru-RU" dirty="0"/>
              <a:t>Маркер (четвертый уровень)</a:t>
            </a:r>
          </a:p>
          <a:p>
            <a:pPr lvl="4"/>
            <a:r>
              <a:rPr lang="ru-RU" dirty="0"/>
              <a:t>Подзаголовок (пятый уровень)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913394" y="9124"/>
            <a:ext cx="983982" cy="42484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AD5450C0-1A74-4B4D-9B0C-C6B95B3378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3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50" r:id="rId12"/>
    <p:sldLayoutId id="2147484156" r:id="rId13"/>
  </p:sldLayoutIdLst>
  <p:transition>
    <p:wipe dir="r"/>
  </p:transition>
  <p:hf hdr="0" ftr="0" dt="0"/>
  <p:txStyles>
    <p:titleStyle>
      <a:lvl1pPr algn="l" defTabSz="883555" rtl="0" eaLnBrk="1" latinLnBrk="0" hangingPunct="1">
        <a:lnSpc>
          <a:spcPts val="2016"/>
        </a:lnSpc>
        <a:spcBef>
          <a:spcPct val="0"/>
        </a:spcBef>
        <a:buFontTx/>
        <a:buNone/>
        <a:defRPr sz="1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83555" rtl="0" eaLnBrk="1" latinLnBrk="0" hangingPunct="1">
        <a:lnSpc>
          <a:spcPts val="1753"/>
        </a:lnSpc>
        <a:spcBef>
          <a:spcPts val="0"/>
        </a:spcBef>
        <a:spcAft>
          <a:spcPts val="351"/>
        </a:spcAft>
        <a:buFontTx/>
        <a:buNone/>
        <a:defRPr sz="1300" kern="1200">
          <a:solidFill>
            <a:srgbClr val="212121"/>
          </a:solidFill>
          <a:latin typeface="+mn-lt"/>
          <a:ea typeface="+mn-ea"/>
          <a:cs typeface="+mn-cs"/>
        </a:defRPr>
      </a:lvl1pPr>
      <a:lvl2pPr marL="314499" indent="-315573" algn="l" defTabSz="883555" rtl="0" eaLnBrk="1" latinLnBrk="0" hangingPunct="1">
        <a:lnSpc>
          <a:spcPts val="1753"/>
        </a:lnSpc>
        <a:spcBef>
          <a:spcPts val="0"/>
        </a:spcBef>
        <a:spcAft>
          <a:spcPts val="351"/>
        </a:spcAft>
        <a:buClr>
          <a:srgbClr val="1EAAF1"/>
        </a:buClr>
        <a:buFont typeface="+mj-lt"/>
        <a:buAutoNum type="arabicPeriod"/>
        <a:tabLst/>
        <a:defRPr sz="1300" kern="1200" baseline="0">
          <a:solidFill>
            <a:srgbClr val="212121"/>
          </a:solidFill>
          <a:latin typeface="+mn-lt"/>
          <a:ea typeface="+mn-ea"/>
          <a:cs typeface="+mn-cs"/>
        </a:defRPr>
      </a:lvl2pPr>
      <a:lvl3pPr marL="314499" indent="-315573" algn="l" defTabSz="883555" rtl="0" eaLnBrk="1" latinLnBrk="0" hangingPunct="1">
        <a:lnSpc>
          <a:spcPts val="1753"/>
        </a:lnSpc>
        <a:spcBef>
          <a:spcPts val="0"/>
        </a:spcBef>
        <a:spcAft>
          <a:spcPts val="351"/>
        </a:spcAft>
        <a:buClr>
          <a:srgbClr val="1EAAF1"/>
        </a:buClr>
        <a:buFont typeface="+mj-lt"/>
        <a:buAutoNum type="alphaLcParenR"/>
        <a:tabLst/>
        <a:defRPr sz="1300" kern="1200">
          <a:solidFill>
            <a:srgbClr val="212121"/>
          </a:solidFill>
          <a:latin typeface="+mn-lt"/>
          <a:ea typeface="+mn-ea"/>
          <a:cs typeface="+mn-cs"/>
        </a:defRPr>
      </a:lvl3pPr>
      <a:lvl4pPr marL="473140" indent="-157249" algn="l" defTabSz="883555" rtl="0" eaLnBrk="1" latinLnBrk="0" hangingPunct="1">
        <a:lnSpc>
          <a:spcPts val="1753"/>
        </a:lnSpc>
        <a:spcBef>
          <a:spcPts val="0"/>
        </a:spcBef>
        <a:spcAft>
          <a:spcPts val="351"/>
        </a:spcAft>
        <a:buClr>
          <a:srgbClr val="1EAAF1"/>
        </a:buClr>
        <a:buSzPct val="150000"/>
        <a:buFont typeface="Arial" charset="0"/>
        <a:buChar char="•"/>
        <a:tabLst/>
        <a:defRPr sz="1300" kern="1200" baseline="0">
          <a:solidFill>
            <a:srgbClr val="212121"/>
          </a:solidFill>
          <a:latin typeface="+mn-lt"/>
          <a:ea typeface="+mn-ea"/>
          <a:cs typeface="+mn-cs"/>
        </a:defRPr>
      </a:lvl4pPr>
      <a:lvl5pPr marL="0" indent="0" algn="l" defTabSz="883555" rtl="0" eaLnBrk="1" latinLnBrk="0" hangingPunct="1">
        <a:lnSpc>
          <a:spcPts val="1753"/>
        </a:lnSpc>
        <a:spcBef>
          <a:spcPts val="614"/>
        </a:spcBef>
        <a:spcAft>
          <a:spcPts val="0"/>
        </a:spcAft>
        <a:buClr>
          <a:srgbClr val="1EAAF1"/>
        </a:buClr>
        <a:buSzPct val="150000"/>
        <a:buFontTx/>
        <a:buNone/>
        <a:tabLst/>
        <a:defRPr sz="1300" b="1" kern="1200" cap="all" baseline="0">
          <a:solidFill>
            <a:srgbClr val="1EAAF1"/>
          </a:solidFill>
          <a:latin typeface="+mn-lt"/>
          <a:ea typeface="+mn-ea"/>
          <a:cs typeface="+mn-cs"/>
        </a:defRPr>
      </a:lvl5pPr>
      <a:lvl6pPr marL="2429776" indent="-220889" algn="l" defTabSz="883555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552" indent="-220889" algn="l" defTabSz="883555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329" indent="-220889" algn="l" defTabSz="883555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107" indent="-220889" algn="l" defTabSz="883555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777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555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332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108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8887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663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441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218" algn="l" defTabSz="8835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42">
          <p15:clr>
            <a:srgbClr val="F26B43"/>
          </p15:clr>
        </p15:guide>
        <p15:guide id="2" pos="6293">
          <p15:clr>
            <a:srgbClr val="F26B43"/>
          </p15:clr>
        </p15:guide>
        <p15:guide id="3" pos="1961">
          <p15:clr>
            <a:srgbClr val="F26B43"/>
          </p15:clr>
        </p15:guide>
        <p15:guide id="4" pos="1735">
          <p15:clr>
            <a:srgbClr val="F26B43"/>
          </p15:clr>
        </p15:guide>
        <p15:guide id="5" pos="3254">
          <p15:clr>
            <a:srgbClr val="F26B43"/>
          </p15:clr>
        </p15:guide>
        <p15:guide id="6" pos="3481">
          <p15:clr>
            <a:srgbClr val="F26B43"/>
          </p15:clr>
        </p15:guide>
        <p15:guide id="7" pos="4774">
          <p15:clr>
            <a:srgbClr val="F26B43"/>
          </p15:clr>
        </p15:guide>
        <p15:guide id="8" pos="5000">
          <p15:clr>
            <a:srgbClr val="F26B43"/>
          </p15:clr>
        </p15:guide>
        <p15:guide id="10" orient="horz" pos="4309">
          <p15:clr>
            <a:srgbClr val="F26B43"/>
          </p15:clr>
        </p15:guide>
        <p15:guide id="11" orient="horz" pos="1338">
          <p15:clr>
            <a:srgbClr val="F26B43"/>
          </p15:clr>
        </p15:guide>
        <p15:guide id="12" orient="horz" pos="680">
          <p15:clr>
            <a:srgbClr val="F26B43"/>
          </p15:clr>
        </p15:guide>
        <p15:guide id="13" orient="horz" pos="204">
          <p15:clr>
            <a:srgbClr val="F26B43"/>
          </p15:clr>
        </p15:guide>
        <p15:guide id="14" orient="horz" pos="499">
          <p15:clr>
            <a:srgbClr val="F26B43"/>
          </p15:clr>
        </p15:guide>
        <p15:guide id="15" orient="horz" pos="907">
          <p15:clr>
            <a:srgbClr val="F26B43"/>
          </p15:clr>
        </p15:guide>
        <p15:guide id="16" orient="horz" pos="140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104" y="3429003"/>
            <a:ext cx="8605792" cy="17973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6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</p:sldLayoutIdLst>
  <p:transition>
    <p:wipe dir="r"/>
  </p:transition>
  <p:hf hdr="0" ftr="0" dt="0"/>
  <p:txStyles>
    <p:titleStyle>
      <a:lvl1pPr algn="l" defTabSz="801455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801455" rtl="0" eaLnBrk="1" latinLnBrk="0" hangingPunct="1">
        <a:lnSpc>
          <a:spcPts val="2279"/>
        </a:lnSpc>
        <a:spcBef>
          <a:spcPts val="0"/>
        </a:spcBef>
        <a:buFontTx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801455" rtl="0" eaLnBrk="1" latinLnBrk="0" hangingPunct="1">
        <a:lnSpc>
          <a:spcPts val="2279"/>
        </a:lnSpc>
        <a:spcBef>
          <a:spcPts val="0"/>
        </a:spcBef>
        <a:buFontTx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ctr" defTabSz="801455" rtl="0" eaLnBrk="1" latinLnBrk="0" hangingPunct="1">
        <a:lnSpc>
          <a:spcPts val="2279"/>
        </a:lnSpc>
        <a:spcBef>
          <a:spcPts val="0"/>
        </a:spcBef>
        <a:buFontTx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ctr" defTabSz="801455" rtl="0" eaLnBrk="1" latinLnBrk="0" hangingPunct="1">
        <a:lnSpc>
          <a:spcPts val="2279"/>
        </a:lnSpc>
        <a:spcBef>
          <a:spcPts val="0"/>
        </a:spcBef>
        <a:buFontTx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ctr" defTabSz="801455" rtl="0" eaLnBrk="1" latinLnBrk="0" hangingPunct="1">
        <a:lnSpc>
          <a:spcPts val="2279"/>
        </a:lnSpc>
        <a:spcBef>
          <a:spcPts val="0"/>
        </a:spcBef>
        <a:buFontTx/>
        <a:buNone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204005" indent="-200365" algn="l" defTabSz="801455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32" indent="-200365" algn="l" defTabSz="801455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462" indent="-200365" algn="l" defTabSz="801455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190" indent="-200365" algn="l" defTabSz="801455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80145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42">
          <p15:clr>
            <a:srgbClr val="F26B43"/>
          </p15:clr>
        </p15:guide>
        <p15:guide id="2" pos="6293">
          <p15:clr>
            <a:srgbClr val="F26B43"/>
          </p15:clr>
        </p15:guide>
        <p15:guide id="3" orient="horz" pos="3628">
          <p15:clr>
            <a:srgbClr val="F26B43"/>
          </p15:clr>
        </p15:guide>
        <p15:guide id="5" orient="horz" pos="23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0"/>
            <a:ext cx="99073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04" y="1958659"/>
            <a:ext cx="8605792" cy="2124223"/>
          </a:xfrm>
          <a:prstGeom prst="rect">
            <a:avLst/>
          </a:prstGeom>
        </p:spPr>
        <p:txBody>
          <a:bodyPr vert="horz" lIns="0" tIns="0" rIns="0" bIns="94625" rtlCol="0" anchor="b" anchorCtr="1">
            <a:normAutofit/>
          </a:bodyPr>
          <a:lstStyle/>
          <a:p>
            <a:r>
              <a:rPr lang="ru-RU" dirty="0"/>
              <a:t>Наименование проекта /</a:t>
            </a:r>
            <a:br>
              <a:rPr lang="ru-RU" dirty="0"/>
            </a:br>
            <a:r>
              <a:rPr lang="ru-RU" dirty="0"/>
              <a:t>наименование семинара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104" y="4082829"/>
            <a:ext cx="8605792" cy="2122782"/>
          </a:xfrm>
          <a:prstGeom prst="rect">
            <a:avLst/>
          </a:prstGeom>
        </p:spPr>
        <p:txBody>
          <a:bodyPr vert="horz" lIns="0" tIns="94625" rIns="0" bIns="0" rtlCol="0" anchor="t" anchorCtr="1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67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</p:sldLayoutIdLst>
  <p:transition>
    <p:wipe dir="r"/>
  </p:transition>
  <p:hf hdr="0" ftr="0" dt="0"/>
  <p:txStyles>
    <p:titleStyle>
      <a:lvl1pPr algn="ctr" defTabSz="801158" rtl="0" eaLnBrk="1" latinLnBrk="0" hangingPunct="1">
        <a:lnSpc>
          <a:spcPts val="4384"/>
        </a:lnSpc>
        <a:spcBef>
          <a:spcPct val="0"/>
        </a:spcBef>
        <a:buNone/>
        <a:defRPr sz="3500" kern="1200" cap="all" baseline="0">
          <a:solidFill>
            <a:srgbClr val="212121"/>
          </a:solidFill>
          <a:latin typeface="+mj-lt"/>
          <a:ea typeface="+mj-ea"/>
          <a:cs typeface="+mj-cs"/>
        </a:defRPr>
      </a:lvl1pPr>
    </p:titleStyle>
    <p:bodyStyle>
      <a:lvl1pPr marL="0" indent="0" algn="ctr" defTabSz="801158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1pPr>
      <a:lvl2pPr marL="0" indent="0" algn="ctr" defTabSz="801158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2pPr>
      <a:lvl3pPr marL="0" indent="0" algn="ctr" defTabSz="801158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3pPr>
      <a:lvl4pPr marL="0" indent="0" algn="ctr" defTabSz="801158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4pPr>
      <a:lvl5pPr marL="0" indent="0" algn="ctr" defTabSz="801158" rtl="0" eaLnBrk="1" latinLnBrk="0" hangingPunct="1">
        <a:lnSpc>
          <a:spcPts val="2630"/>
        </a:lnSpc>
        <a:spcBef>
          <a:spcPts val="0"/>
        </a:spcBef>
        <a:buFontTx/>
        <a:buNone/>
        <a:tabLst/>
        <a:defRPr sz="2200" kern="1200" cap="all" baseline="0">
          <a:solidFill>
            <a:srgbClr val="BDBDBD"/>
          </a:solidFill>
          <a:latin typeface="+mn-lt"/>
          <a:ea typeface="+mn-ea"/>
          <a:cs typeface="+mn-cs"/>
        </a:defRPr>
      </a:lvl5pPr>
      <a:lvl6pPr marL="2203187" indent="-200290" algn="l" defTabSz="801158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766" indent="-200290" algn="l" defTabSz="801158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347" indent="-200290" algn="l" defTabSz="801158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927" indent="-200290" algn="l" defTabSz="801158" rtl="0" eaLnBrk="1" latinLnBrk="0" hangingPunct="1">
        <a:lnSpc>
          <a:spcPct val="90000"/>
        </a:lnSpc>
        <a:spcBef>
          <a:spcPts val="438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7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58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1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89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476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057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636" algn="l" defTabSz="80115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42">
          <p15:clr>
            <a:srgbClr val="F26B43"/>
          </p15:clr>
        </p15:guide>
        <p15:guide id="2" pos="6293">
          <p15:clr>
            <a:srgbClr val="F26B43"/>
          </p15:clr>
        </p15:guide>
        <p15:guide id="3" orient="horz" pos="4309">
          <p15:clr>
            <a:srgbClr val="F26B43"/>
          </p15:clr>
        </p15:guide>
        <p15:guide id="4" orient="horz" pos="1360">
          <p15:clr>
            <a:srgbClr val="F26B43"/>
          </p15:clr>
        </p15:guide>
        <p15:guide id="5" orient="horz" pos="2835">
          <p15:clr>
            <a:srgbClr val="F26B43"/>
          </p15:clr>
        </p15:guide>
        <p15:guide id="6" orient="horz" pos="3651">
          <p15:clr>
            <a:srgbClr val="F26B43"/>
          </p15:clr>
        </p15:guide>
        <p15:guide id="7" orient="horz" pos="3855">
          <p15:clr>
            <a:srgbClr val="F26B43"/>
          </p15:clr>
        </p15:guide>
        <p15:guide id="8" pos="3367">
          <p15:clr>
            <a:srgbClr val="F26B43"/>
          </p15:clr>
        </p15:guide>
        <p15:guide id="9" orient="horz" pos="4105">
          <p15:clr>
            <a:srgbClr val="F26B43"/>
          </p15:clr>
        </p15:guide>
        <p15:guide id="10" orient="horz" pos="4059">
          <p15:clr>
            <a:srgbClr val="F26B43"/>
          </p15:clr>
        </p15:guide>
        <p15:guide id="11" pos="1961">
          <p15:clr>
            <a:srgbClr val="F26B43"/>
          </p15:clr>
        </p15:guide>
        <p15:guide id="12" pos="47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ad.arbitr.ru/Card/3b266feb-8f49-4f8a-bba5-fa29e162ed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d.arbitr.ru/Card/3cadb70d-d555-4587-b05d-f8894e79532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ad.arbitr.ru/Card/67a339e3-e756-4f68-9436-e61e6ea9ec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hyperlink" Target="http://kad.arbitr.ru/Card/2f4337db-d0d7-46c8-a1cc-035af8a1931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4.xml"/><Relationship Id="rId7" Type="http://schemas.openxmlformats.org/officeDocument/2006/relationships/diagramData" Target="../diagrams/data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17.xml"/><Relationship Id="rId10" Type="http://schemas.openxmlformats.org/officeDocument/2006/relationships/diagramColors" Target="../diagrams/colors1.xml"/><Relationship Id="rId4" Type="http://schemas.openxmlformats.org/officeDocument/2006/relationships/tags" Target="../tags/tag5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109" y="1958659"/>
            <a:ext cx="8926598" cy="3266484"/>
          </a:xfrm>
        </p:spPr>
        <p:txBody>
          <a:bodyPr>
            <a:noAutofit/>
          </a:bodyPr>
          <a:lstStyle/>
          <a:p>
            <a:pPr defTabSz="801215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24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О некоторых проблемах «антимонопольного самоограничения» в закупках товаров, работ, услуг отдельными видами юридических лиц (223-ФЗ)</a:t>
            </a:r>
            <a:br>
              <a:rPr lang="ru-RU" sz="2400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ru-RU" sz="2400" i="1" cap="none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Дашков Сергей Борисович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3"/>
          </p:nvPr>
        </p:nvSpPr>
        <p:spPr>
          <a:xfrm>
            <a:off x="2066679" y="6093313"/>
            <a:ext cx="2595128" cy="295231"/>
          </a:xfrm>
        </p:spPr>
        <p:txBody>
          <a:bodyPr/>
          <a:lstStyle/>
          <a:p>
            <a:r>
              <a:rPr lang="ru-RU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+7 (495) 434 60 82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4953000" y="6093313"/>
            <a:ext cx="3611336" cy="295231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https://www.inkontech.ru</a:t>
            </a:r>
            <a:endParaRPr lang="ru-RU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676639" y="157528"/>
            <a:ext cx="6997804" cy="6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9" tIns="47890" rIns="95779" bIns="47890"/>
          <a:lstStyle>
            <a:lvl1pPr eaLnBrk="0" hangingPunct="0">
              <a:spcBef>
                <a:spcPct val="20000"/>
              </a:spcBef>
              <a:buClr>
                <a:srgbClr val="993300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bg2"/>
                </a:solidFill>
                <a:latin typeface="+mj-lt"/>
              </a:rPr>
              <a:t>«ОРЁЛ»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640" y="2780928"/>
            <a:ext cx="193493" cy="373714"/>
          </a:xfrm>
          <a:prstGeom prst="rect">
            <a:avLst/>
          </a:prstGeom>
          <a:noFill/>
        </p:spPr>
        <p:txBody>
          <a:bodyPr wrap="none" lIns="95779" tIns="47890" rIns="95779" bIns="47890" rtlCol="0">
            <a:spAutoFit/>
          </a:bodyPr>
          <a:lstStyle/>
          <a:p>
            <a:endParaRPr lang="ru-RU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304" y="1058663"/>
            <a:ext cx="9173327" cy="650713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en-US" dirty="0"/>
              <a:t>&lt;</a:t>
            </a:r>
            <a:r>
              <a:rPr lang="ru-RU" dirty="0"/>
              <a:t>Необоснованное</a:t>
            </a:r>
            <a:r>
              <a:rPr lang="en-US" dirty="0"/>
              <a:t>&gt; </a:t>
            </a:r>
            <a:r>
              <a:rPr lang="ru-RU" dirty="0"/>
              <a:t>ограничение конкуренции – требования, не соответствующие законодательству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675" y="2454481"/>
            <a:ext cx="9283899" cy="4119355"/>
          </a:xfrm>
          <a:prstGeom prst="rect">
            <a:avLst/>
          </a:prstGeom>
        </p:spPr>
        <p:txBody>
          <a:bodyPr wrap="square" lIns="95779" tIns="47890" rIns="95779" bIns="4789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Установление в документации о закупке требований к участнику закупки и к самому предмету закупки </a:t>
            </a:r>
            <a:r>
              <a:rPr lang="ru-RU" sz="1600" b="1" dirty="0">
                <a:solidFill>
                  <a:srgbClr val="FF9933"/>
                </a:solidFill>
              </a:rPr>
              <a:t>естественным образом ограничивает количество участников закупки</a:t>
            </a:r>
            <a:r>
              <a:rPr lang="ru-RU" sz="1600" b="1" dirty="0"/>
              <a:t>,</a:t>
            </a:r>
            <a:r>
              <a:rPr lang="ru-RU" sz="1600" dirty="0"/>
              <a:t> т.к. не все организации и физические лица способны своевременно и полно удовлетворить потребности заказчика в продукции с необходимыми показателями цены, качества и надежности. </a:t>
            </a:r>
            <a:r>
              <a:rPr lang="ru-RU" sz="1600" b="1" dirty="0">
                <a:solidFill>
                  <a:srgbClr val="FF9933"/>
                </a:solidFill>
              </a:rPr>
              <a:t>Ограничением конкуренции</a:t>
            </a:r>
            <a:r>
              <a:rPr lang="ru-RU" sz="1600" b="1" dirty="0"/>
              <a:t> </a:t>
            </a:r>
            <a:r>
              <a:rPr lang="ru-RU" sz="1600" dirty="0"/>
              <a:t>может быть признано </a:t>
            </a:r>
            <a:r>
              <a:rPr lang="ru-RU" sz="1600" b="1" dirty="0">
                <a:solidFill>
                  <a:srgbClr val="FF9933"/>
                </a:solidFill>
              </a:rPr>
              <a:t>не любое ограничение </a:t>
            </a:r>
            <a:r>
              <a:rPr lang="ru-RU" sz="1600" dirty="0"/>
              <a:t>круга потенциальных участников закупки путем установления определенных требований к участникам, </a:t>
            </a:r>
            <a:r>
              <a:rPr lang="ru-RU" sz="1600" b="1" dirty="0">
                <a:solidFill>
                  <a:srgbClr val="FF9933"/>
                </a:solidFill>
              </a:rPr>
              <a:t>а лишь незаконное </a:t>
            </a:r>
            <a:r>
              <a:rPr lang="ru-RU" sz="1600" dirty="0"/>
              <a:t>ограничение круга потенциальных участников путем установления требований, </a:t>
            </a:r>
            <a:r>
              <a:rPr lang="ru-RU" sz="1600" b="1" dirty="0">
                <a:solidFill>
                  <a:srgbClr val="FF9933"/>
                </a:solidFill>
              </a:rPr>
              <a:t>не соответствующих требованиям законодательства</a:t>
            </a:r>
            <a:r>
              <a:rPr lang="ru-RU" sz="1600" b="1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Условие документации о закупке может рассматриваться как ограничивающее законодательство, </a:t>
            </a:r>
            <a:r>
              <a:rPr lang="ru-RU" sz="1600" b="1" dirty="0">
                <a:solidFill>
                  <a:srgbClr val="FF9933"/>
                </a:solidFill>
              </a:rPr>
              <a:t>если антимонопольный орган докажет</a:t>
            </a:r>
            <a:r>
              <a:rPr lang="ru-RU" sz="1600" dirty="0"/>
              <a:t>, что такое условие было включено в документацию о закупке специально </a:t>
            </a:r>
            <a:r>
              <a:rPr lang="ru-RU" sz="1600" b="1" dirty="0">
                <a:solidFill>
                  <a:srgbClr val="FF9933"/>
                </a:solidFill>
              </a:rPr>
              <a:t>для обеспечения победы конкретному хозяйствующему субъекту</a:t>
            </a:r>
            <a:r>
              <a:rPr lang="ru-RU" sz="1600" b="1" dirty="0"/>
              <a:t>.</a:t>
            </a:r>
          </a:p>
          <a:p>
            <a:endParaRPr lang="ru-RU" sz="1500" dirty="0"/>
          </a:p>
          <a:p>
            <a:pPr algn="r"/>
            <a:r>
              <a:rPr lang="en-US" sz="1600" dirty="0">
                <a:hlinkClick r:id="rId3"/>
              </a:rPr>
              <a:t>http://kad.arbitr.ru/Card/3b266feb-8f49-4f8a-bba5-fa29e162ed05</a:t>
            </a:r>
            <a:endParaRPr lang="ru-RU" sz="1600" dirty="0">
              <a:hlinkClick r:id="rId3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90264" y="1962434"/>
            <a:ext cx="8737840" cy="413480"/>
          </a:xfrm>
          <a:prstGeom prst="round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Постановление Девятого ААС суда от 03.07.2017 № 09АП-26548/2017  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2" y="1928988"/>
            <a:ext cx="546061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884801" y="323854"/>
            <a:ext cx="928800" cy="468313"/>
          </a:xfrm>
        </p:spPr>
        <p:txBody>
          <a:bodyPr/>
          <a:lstStyle/>
          <a:p>
            <a:fld id="{AD5450C0-1A74-4B4D-9B0C-C6B95B3378E6}" type="slidenum">
              <a:rPr lang="ru-RU" sz="2000" smtClean="0"/>
              <a:pPr/>
              <a:t>10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5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676639" y="157528"/>
            <a:ext cx="6744347" cy="6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9" tIns="47890" rIns="95779" bIns="47890"/>
          <a:lstStyle>
            <a:lvl1pPr eaLnBrk="0" hangingPunct="0">
              <a:spcBef>
                <a:spcPct val="20000"/>
              </a:spcBef>
              <a:buClr>
                <a:srgbClr val="993300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bg2"/>
                </a:solidFill>
                <a:latin typeface="+mj-lt"/>
              </a:rPr>
              <a:t>«РЕШКА»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640" y="2780928"/>
            <a:ext cx="193493" cy="373714"/>
          </a:xfrm>
          <a:prstGeom prst="rect">
            <a:avLst/>
          </a:prstGeom>
          <a:noFill/>
        </p:spPr>
        <p:txBody>
          <a:bodyPr wrap="none" lIns="95779" tIns="47890" rIns="95779" bIns="47890" rtlCol="0">
            <a:spAutoFit/>
          </a:bodyPr>
          <a:lstStyle/>
          <a:p>
            <a:endParaRPr lang="ru-RU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304" y="1058663"/>
            <a:ext cx="9173327" cy="650713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r>
              <a:rPr lang="ru-RU" dirty="0"/>
              <a:t>Требование иметь квалифицированный персонал не имеет отношения к квалификации участника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675" y="2454481"/>
            <a:ext cx="9283899" cy="4206045"/>
          </a:xfrm>
          <a:prstGeom prst="rect">
            <a:avLst/>
          </a:prstGeom>
        </p:spPr>
        <p:txBody>
          <a:bodyPr wrap="square" lIns="95779" tIns="47890" rIns="95779" bIns="4789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«</a:t>
            </a:r>
            <a:r>
              <a:rPr lang="ru-RU" sz="1600" b="1" dirty="0">
                <a:solidFill>
                  <a:srgbClr val="FF9933"/>
                </a:solidFill>
              </a:rPr>
              <a:t>Отсутствие </a:t>
            </a:r>
            <a:r>
              <a:rPr lang="ru-RU" sz="1600" dirty="0"/>
              <a:t>у участника на момент подачи заявки указанного </a:t>
            </a:r>
            <a:r>
              <a:rPr lang="ru-RU" sz="1600" b="1" dirty="0">
                <a:solidFill>
                  <a:srgbClr val="FF9933"/>
                </a:solidFill>
              </a:rPr>
              <a:t>квалифицированного персонала</a:t>
            </a:r>
            <a:r>
              <a:rPr lang="ru-RU" sz="1600" dirty="0"/>
              <a:t> в штате и подтверждающих документов, указанных в Документации, </a:t>
            </a:r>
            <a:r>
              <a:rPr lang="ru-RU" sz="1600" b="1" dirty="0">
                <a:solidFill>
                  <a:srgbClr val="FF9933"/>
                </a:solidFill>
              </a:rPr>
              <a:t>не влияет на возможность надлежащего исполнения таким участником обязательств по договору </a:t>
            </a:r>
            <a:r>
              <a:rPr lang="ru-RU" sz="1600" dirty="0"/>
              <a:t>…  поскольку такой </a:t>
            </a:r>
            <a:r>
              <a:rPr lang="ru-RU" sz="1600" dirty="0" smtClean="0"/>
              <a:t>квалифицированный персонал </a:t>
            </a:r>
            <a:r>
              <a:rPr lang="ru-RU" sz="1600" dirty="0"/>
              <a:t>может быть привлечен участником закупки после подведения итогов закупки в случае признания такого участника победителем закупки. Указанное положение Документации </a:t>
            </a:r>
            <a:r>
              <a:rPr lang="ru-RU" sz="1600" b="1" dirty="0">
                <a:solidFill>
                  <a:srgbClr val="FF9933"/>
                </a:solidFill>
              </a:rPr>
              <a:t>налагает дополнительные финансовые обязательства </a:t>
            </a:r>
            <a:r>
              <a:rPr lang="ru-RU" sz="1600" dirty="0"/>
              <a:t>на участника закупки для целей принятия участия в Запросе предложений.</a:t>
            </a:r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r>
              <a:rPr lang="ru-RU" sz="1600" dirty="0"/>
              <a:t>… обоснованным довод антимонопольного органа, что </a:t>
            </a:r>
            <a:r>
              <a:rPr lang="ru-RU" sz="1600" b="1" dirty="0">
                <a:solidFill>
                  <a:srgbClr val="FF9933"/>
                </a:solidFill>
              </a:rPr>
              <a:t>указанное требование не является квалификационным</a:t>
            </a:r>
            <a:r>
              <a:rPr lang="ru-RU" sz="1600" dirty="0"/>
              <a:t>, поскольку наличие соответствия указанному требованию </a:t>
            </a:r>
            <a:r>
              <a:rPr lang="ru-RU" sz="1600" b="1" dirty="0">
                <a:solidFill>
                  <a:srgbClr val="FF9933"/>
                </a:solidFill>
              </a:rPr>
              <a:t>не характеризует исполнителя по договору и тем более не является технической характеристикой предмета договора</a:t>
            </a:r>
            <a:r>
              <a:rPr lang="ru-RU" sz="1600" dirty="0"/>
              <a:t>».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hlinkClick r:id="rId3"/>
              </a:rPr>
              <a:t>http://kad.arbitr.ru/Card/3cadb70d-d555-4587-b05d-f8894e79532b</a:t>
            </a: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90264" y="1962434"/>
            <a:ext cx="8737840" cy="413480"/>
          </a:xfrm>
          <a:prstGeom prst="round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Решение АС Москвы от </a:t>
            </a:r>
            <a:r>
              <a:rPr lang="ru-RU" dirty="0" smtClean="0"/>
              <a:t>27.04.2018, </a:t>
            </a:r>
            <a:r>
              <a:rPr lang="ru-RU" dirty="0"/>
              <a:t>дело № </a:t>
            </a:r>
            <a:r>
              <a:rPr lang="ru-RU" dirty="0" smtClean="0"/>
              <a:t>А40 -</a:t>
            </a:r>
            <a:r>
              <a:rPr lang="ru-RU" dirty="0"/>
              <a:t>21861/2018-93-152  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2" y="1928988"/>
            <a:ext cx="546061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884801" y="323854"/>
            <a:ext cx="928800" cy="468313"/>
          </a:xfrm>
        </p:spPr>
        <p:txBody>
          <a:bodyPr/>
          <a:lstStyle/>
          <a:p>
            <a:fld id="{AD5450C0-1A74-4B4D-9B0C-C6B95B3378E6}" type="slidenum">
              <a:rPr lang="ru-RU" sz="2000" smtClean="0"/>
              <a:pPr/>
              <a:t>11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39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Равноправие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0424C7-F46C-4B31-BF18-5279E4518D1B}"/>
              </a:ext>
            </a:extLst>
          </p:cNvPr>
          <p:cNvSpPr/>
          <p:nvPr/>
        </p:nvSpPr>
        <p:spPr>
          <a:xfrm>
            <a:off x="483304" y="1058663"/>
            <a:ext cx="9173327" cy="712268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ru-RU" sz="2000" b="1" dirty="0"/>
              <a:t>Дискреция – это не произвол. Это право принимать разумные решения, сообразуясь с конкретными обстоятельствами!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="" xmlns:a16="http://schemas.microsoft.com/office/drawing/2014/main" id="{705B5836-56CD-4CAA-B20B-396E3557500F}"/>
              </a:ext>
            </a:extLst>
          </p:cNvPr>
          <p:cNvSpPr/>
          <p:nvPr/>
        </p:nvSpPr>
        <p:spPr>
          <a:xfrm>
            <a:off x="386047" y="1987764"/>
            <a:ext cx="4825092" cy="468197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конкурентной закупке: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анализ конкретных обстоятельств и «суждение»;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полномочия;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право уполномоченного лица принимать решения по своему усмотрению, в интересах заказчика и сообразуясь с законодательными ограничениями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9" name="Picture 9" descr="Изображение 231">
            <a:extLst>
              <a:ext uri="{FF2B5EF4-FFF2-40B4-BE49-F238E27FC236}">
                <a16:creationId xmlns="" xmlns:a16="http://schemas.microsoft.com/office/drawing/2014/main" id="{5A9D8617-8F08-4DBA-A43B-4C1233FE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39" y="2110954"/>
            <a:ext cx="280828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644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676639" y="157528"/>
            <a:ext cx="6744347" cy="6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9" tIns="47890" rIns="95779" bIns="47890"/>
          <a:lstStyle>
            <a:lvl1pPr eaLnBrk="0" hangingPunct="0">
              <a:spcBef>
                <a:spcPct val="20000"/>
              </a:spcBef>
              <a:buClr>
                <a:srgbClr val="993300"/>
              </a:buClr>
              <a:buSzPct val="75000"/>
              <a:buFont typeface="Wingdings" pitchFamily="2" charset="2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chemeClr val="bg2"/>
                </a:solidFill>
                <a:latin typeface="+mj-lt"/>
              </a:rPr>
              <a:t>К вопросу о дискреции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640" y="2780928"/>
            <a:ext cx="193493" cy="373714"/>
          </a:xfrm>
          <a:prstGeom prst="rect">
            <a:avLst/>
          </a:prstGeom>
          <a:noFill/>
        </p:spPr>
        <p:txBody>
          <a:bodyPr wrap="none" lIns="95779" tIns="47890" rIns="95779" bIns="47890" rtlCol="0">
            <a:spAutoFit/>
          </a:bodyPr>
          <a:lstStyle/>
          <a:p>
            <a:endParaRPr lang="ru-RU" b="1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3304" y="1058663"/>
            <a:ext cx="9173327" cy="373714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r>
              <a:rPr lang="ru-RU" dirty="0"/>
              <a:t>Волеизъявления заказчика недопустимы?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3675" y="2454481"/>
            <a:ext cx="9283899" cy="4479454"/>
          </a:xfrm>
          <a:prstGeom prst="rect">
            <a:avLst/>
          </a:prstGeom>
        </p:spPr>
        <p:txBody>
          <a:bodyPr wrap="square" lIns="95779" tIns="47890" rIns="95779" bIns="4789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«…возможность участия в Запросе предложений с учетом указанного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положения Документации (о праве заказчика запрашивать разъяснения заявок-</a:t>
            </a:r>
            <a:r>
              <a:rPr lang="ru-RU" sz="1600" i="1" dirty="0"/>
              <a:t>С.Д.</a:t>
            </a:r>
            <a:r>
              <a:rPr lang="ru-RU" sz="1600" dirty="0"/>
              <a:t>) зависит от волеизъявления Заказчика…. применение Заказчиком права запрашивать дополнительно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информацию и осуществлять выездные проверки может применяться не в равной степени к</a:t>
            </a:r>
          </a:p>
          <a:p>
            <a:pPr>
              <a:lnSpc>
                <a:spcPct val="120000"/>
              </a:lnSpc>
            </a:pPr>
            <a:r>
              <a:rPr lang="ru-RU" sz="1600" dirty="0"/>
              <a:t>участникам закупки, что ограничивает количество участников Запроса предложений.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hlinkClick r:id="rId3"/>
              </a:rPr>
              <a:t>http://kad.arbitr.ru/Card/67a339e3-e756-4f68-9436-e61e6ea9ec16</a:t>
            </a: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pPr>
              <a:lnSpc>
                <a:spcPct val="120000"/>
              </a:lnSpc>
            </a:pPr>
            <a:endParaRPr lang="ru-RU" sz="1600" dirty="0"/>
          </a:p>
          <a:p>
            <a:r>
              <a:rPr lang="ru-RU" sz="1600" dirty="0"/>
              <a:t>«… возможность участия в </a:t>
            </a:r>
            <a:r>
              <a:rPr lang="ru-RU" sz="1600" dirty="0" smtClean="0"/>
              <a:t>закупке </a:t>
            </a:r>
            <a:r>
              <a:rPr lang="ru-RU" sz="1600" dirty="0"/>
              <a:t>с учетом указанных положений</a:t>
            </a:r>
          </a:p>
          <a:p>
            <a:r>
              <a:rPr lang="ru-RU" sz="1600" dirty="0"/>
              <a:t>Документации зависит от волеизъявления Заказчика, а также применение Заказчиком права запрашивать дополнительные документы и осуществлять выездные проверки может применяться не в равной степени к участникам закупки, что ограничивает количество участников закупки» </a:t>
            </a:r>
          </a:p>
          <a:p>
            <a:pPr algn="r"/>
            <a:r>
              <a:rPr lang="en-US" sz="1600" dirty="0">
                <a:hlinkClick r:id="rId4"/>
              </a:rPr>
              <a:t>http://kad.arbitr.ru/Card/2f4337db-d0d7-46c8-a1cc-035af8a1931e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90264" y="1962434"/>
            <a:ext cx="8737840" cy="413480"/>
          </a:xfrm>
          <a:prstGeom prst="round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Решение АС Москвы от </a:t>
            </a:r>
            <a:r>
              <a:rPr lang="ru-RU" dirty="0" smtClean="0"/>
              <a:t>29.06.2018, </a:t>
            </a:r>
            <a:r>
              <a:rPr lang="ru-RU" dirty="0"/>
              <a:t>дело № А40-49403/2018-144-541  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2" y="1928988"/>
            <a:ext cx="546061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884801" y="323854"/>
            <a:ext cx="928800" cy="468313"/>
          </a:xfrm>
        </p:spPr>
        <p:txBody>
          <a:bodyPr/>
          <a:lstStyle/>
          <a:p>
            <a:fld id="{AD5450C0-1A74-4B4D-9B0C-C6B95B3378E6}" type="slidenum">
              <a:rPr lang="ru-RU" sz="2000" smtClean="0"/>
              <a:pPr/>
              <a:t>13</a:t>
            </a:fld>
            <a:endParaRPr lang="ru-RU" sz="2000" dirty="0"/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5F75A84E-24F1-4DAA-AE17-F514366B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734" y="4595719"/>
            <a:ext cx="8737840" cy="413480"/>
          </a:xfrm>
          <a:prstGeom prst="roundRect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vert="horz" wrap="square" lIns="95779" tIns="47890" rIns="95779" bIns="478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Решение АС Москвы от </a:t>
            </a:r>
            <a:r>
              <a:rPr lang="ru-RU" dirty="0" smtClean="0"/>
              <a:t>14.08.2017, </a:t>
            </a:r>
            <a:r>
              <a:rPr lang="ru-RU" dirty="0"/>
              <a:t>дело № А40-30026/17-148-157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A506488-8042-41A4-A1D6-3CD7D0CCAEB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3" y="4577151"/>
            <a:ext cx="546061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856804" y="1745064"/>
            <a:ext cx="8426325" cy="475735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 </a:t>
            </a:r>
            <a:r>
              <a:rPr lang="ru-RU" sz="2200" dirty="0"/>
              <a:t>Навести порядок в «правилах игры»:</a:t>
            </a:r>
          </a:p>
          <a:p>
            <a:pPr marL="285750" indent="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Переписать формулировки пункта 1 части 1 статьи 17 135-ФЗ (привести в соответствие 223-ФЗ)</a:t>
            </a:r>
          </a:p>
          <a:p>
            <a:pPr marL="285750" indent="2857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Навести порядок в принципах Закона 223-ФЗ </a:t>
            </a:r>
          </a:p>
          <a:p>
            <a:pPr marL="571500" indent="540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800" dirty="0"/>
              <a:t>расшифровка принципов («что хотели сказать?»;</a:t>
            </a:r>
          </a:p>
          <a:p>
            <a:pPr marL="628650" indent="5400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sz="1800" dirty="0"/>
              <a:t>иерархия и действия в случае конфликта между принципами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Закрепить (законодательно? методологически?  понятийно?) тот принцип, что вопрос обоснованности ограничения конкуренции – это изначально прерогатива ЗАКАЗЧИКА и разумная дискреция – это не нарушение.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Законодательно ввести механизмы «поощрения» тех, кто у себя ввел АК.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Культивировать «правильное поведение» людей.</a:t>
            </a:r>
            <a:endParaRPr lang="ru-RU" sz="2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304" y="996878"/>
            <a:ext cx="9173327" cy="712268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ru-RU" sz="2000" b="1" dirty="0"/>
              <a:t>Что нужно для успеха антимонопольного </a:t>
            </a:r>
            <a:r>
              <a:rPr lang="ru-RU" sz="2000" b="1" dirty="0" err="1"/>
              <a:t>комплаенса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/>
              <a:t>в закупках «по 223-ФЗ» :</a:t>
            </a:r>
          </a:p>
        </p:txBody>
      </p:sp>
    </p:spTree>
    <p:extLst>
      <p:ext uri="{BB962C8B-B14F-4D97-AF65-F5344CB8AC3E}">
        <p14:creationId xmlns:p14="http://schemas.microsoft.com/office/powerpoint/2010/main" val="2842301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879856" y="1507172"/>
            <a:ext cx="8426325" cy="4757356"/>
          </a:xfrm>
        </p:spPr>
        <p:txBody>
          <a:bodyPr vert="horz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200" dirty="0"/>
              <a:t> «Знать законы – значит воспринять не их слова, но их содержание и значение»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600" b="1" i="1" dirty="0" err="1"/>
              <a:t>Цельс</a:t>
            </a:r>
            <a:r>
              <a:rPr lang="ru-RU" sz="1600" b="1" i="1" dirty="0"/>
              <a:t>, римский юрист </a:t>
            </a:r>
            <a:r>
              <a:rPr lang="nn-NO" sz="1600" b="1" i="1" dirty="0"/>
              <a:t>I—II вв. н. э.</a:t>
            </a:r>
            <a:endParaRPr lang="ru-RU" sz="1600" b="1" i="1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ru-RU" sz="1400" i="1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200" dirty="0"/>
              <a:t>«Ни законы, ни сенатусконсульты не могут быть написаны таким образом, чтобы они обнимали все случаи, которые когда-либо произойдут, но достаточно, чтобы они распространялись на  то, что большей частью случается»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600" b="1" i="1" dirty="0"/>
              <a:t>Юлиан, римский юрист </a:t>
            </a:r>
            <a:r>
              <a:rPr lang="nn-NO" sz="1600" b="1" i="1" dirty="0"/>
              <a:t>II в. н. э</a:t>
            </a:r>
            <a:r>
              <a:rPr lang="nn-NO" sz="1400" i="1" dirty="0"/>
              <a:t>.</a:t>
            </a:r>
            <a:endParaRPr lang="ru-RU" sz="1400" i="1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ru-RU" sz="2200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200" dirty="0"/>
              <a:t>«Всякое определение в гражданском праве опасно: редко бывает, чтобы оно не могло быть опровергнуто» 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600" b="1" i="1" dirty="0" err="1"/>
              <a:t>Яволен</a:t>
            </a:r>
            <a:r>
              <a:rPr lang="ru-RU" sz="1600" b="1" i="1" dirty="0"/>
              <a:t> </a:t>
            </a:r>
            <a:r>
              <a:rPr lang="ru-RU" sz="1600" b="1" i="1" dirty="0" err="1"/>
              <a:t>Приск</a:t>
            </a:r>
            <a:r>
              <a:rPr lang="ru-RU" sz="1600" b="1" i="1" dirty="0"/>
              <a:t>, римский юрист </a:t>
            </a:r>
            <a:r>
              <a:rPr lang="nn-NO" sz="1600" b="1" i="1" dirty="0"/>
              <a:t>I—II вв. н. э</a:t>
            </a:r>
            <a:r>
              <a:rPr lang="nn-NO" sz="1400" i="1" dirty="0"/>
              <a:t>.</a:t>
            </a:r>
            <a:endParaRPr lang="ru-RU" sz="1400" i="1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ru-RU" sz="2200" dirty="0"/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2200" dirty="0"/>
              <a:t>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endParaRPr lang="ru-RU" sz="2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</a:t>
            </a:r>
            <a:r>
              <a:rPr lang="ru-RU" dirty="0" err="1"/>
              <a:t>древнИх</a:t>
            </a:r>
            <a:r>
              <a:rPr lang="ru-RU" dirty="0"/>
              <a:t> мудрости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6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925961" y="2964687"/>
            <a:ext cx="8426325" cy="2052987"/>
          </a:xfrm>
        </p:spPr>
        <p:txBody>
          <a:bodyPr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 Неясность правил, разнобой в их трактовке</a:t>
            </a:r>
          </a:p>
          <a:p>
            <a:pPr marL="342900" indent="-34290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 err="1"/>
              <a:t>АнК</a:t>
            </a:r>
            <a:r>
              <a:rPr lang="ru-RU" sz="2200" dirty="0"/>
              <a:t> – это новые издержки. А что взамен? </a:t>
            </a:r>
          </a:p>
          <a:p>
            <a:pPr marL="342900" indent="-34290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2200" dirty="0"/>
              <a:t>Неверие в возможности </a:t>
            </a:r>
            <a:r>
              <a:rPr lang="ru-RU" sz="2200" dirty="0" err="1"/>
              <a:t>АнК</a:t>
            </a:r>
            <a:r>
              <a:rPr lang="ru-RU" sz="2200" dirty="0"/>
              <a:t> как инструмента.</a:t>
            </a:r>
            <a:endParaRPr lang="ru-RU" sz="22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3304" y="1058663"/>
            <a:ext cx="9173327" cy="71226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ru-RU" sz="2000" b="1" dirty="0"/>
              <a:t>Что мешает внедрению антимонопольного комплаенса </a:t>
            </a:r>
          </a:p>
          <a:p>
            <a:pPr algn="ctr"/>
            <a:r>
              <a:rPr lang="ru-RU" sz="2000" b="1" dirty="0"/>
              <a:t>в закупках «по 223-ФЗ» :</a:t>
            </a:r>
          </a:p>
        </p:txBody>
      </p:sp>
    </p:spTree>
    <p:extLst>
      <p:ext uri="{BB962C8B-B14F-4D97-AF65-F5344CB8AC3E}">
        <p14:creationId xmlns:p14="http://schemas.microsoft.com/office/powerpoint/2010/main" val="4181998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715345" y="1110478"/>
            <a:ext cx="8426325" cy="52206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endParaRPr lang="ru-RU" sz="24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tx1"/>
                </a:solidFill>
              </a:rPr>
              <a:t>Антимонопольный комплаенс </a:t>
            </a:r>
          </a:p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tx1"/>
                </a:solidFill>
              </a:rPr>
              <a:t>&lt;</a:t>
            </a:r>
            <a:r>
              <a:rPr lang="ru-RU" sz="2400" b="1" dirty="0">
                <a:solidFill>
                  <a:schemeClr val="tx1"/>
                </a:solidFill>
              </a:rPr>
              <a:t>в закупках</a:t>
            </a:r>
            <a:r>
              <a:rPr lang="en-US" sz="2400" b="1" dirty="0">
                <a:solidFill>
                  <a:schemeClr val="tx1"/>
                </a:solidFill>
              </a:rPr>
              <a:t>&gt;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tx1"/>
                </a:solidFill>
              </a:rPr>
              <a:t>система внутрикорпоративного предупреждения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нарушений антимонопольного  законодательства</a:t>
            </a:r>
          </a:p>
          <a:p>
            <a:pPr algn="ctr"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&lt;</a:t>
            </a:r>
            <a:r>
              <a:rPr lang="ru-RU" sz="2400" b="1" dirty="0">
                <a:solidFill>
                  <a:schemeClr val="tx1"/>
                </a:solidFill>
              </a:rPr>
              <a:t>в закупках</a:t>
            </a:r>
            <a:r>
              <a:rPr lang="en-US" sz="2400" b="1" dirty="0">
                <a:solidFill>
                  <a:schemeClr val="tx1"/>
                </a:solidFill>
              </a:rPr>
              <a:t>&gt;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Антимонопольный </a:t>
            </a:r>
            <a:r>
              <a:rPr lang="ru-RU" dirty="0" err="1"/>
              <a:t>комплаенс</a:t>
            </a:r>
            <a:r>
              <a:rPr lang="ru-RU" dirty="0"/>
              <a:t> и закупки в 223-ФЗ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75719" y="4395233"/>
            <a:ext cx="7154562" cy="1824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Нужно знать ответ на вопрос:</a:t>
            </a:r>
          </a:p>
          <a:p>
            <a:pPr algn="ctr"/>
            <a:r>
              <a:rPr lang="ru-RU" sz="2400" i="1" dirty="0">
                <a:solidFill>
                  <a:schemeClr val="tx1"/>
                </a:solidFill>
              </a:rPr>
              <a:t>Что такое «хорошо», что такое «плохо» в закупках с точки зрения антимонопольных правил?</a:t>
            </a:r>
          </a:p>
        </p:txBody>
      </p:sp>
    </p:spTree>
    <p:extLst>
      <p:ext uri="{BB962C8B-B14F-4D97-AF65-F5344CB8AC3E}">
        <p14:creationId xmlns:p14="http://schemas.microsoft.com/office/powerpoint/2010/main" val="6015100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66118" y="1162446"/>
            <a:ext cx="8699157" cy="5510017"/>
            <a:chOff x="621807" y="1465939"/>
            <a:chExt cx="5884425" cy="4734478"/>
          </a:xfrm>
        </p:grpSpPr>
        <p:graphicFrame>
          <p:nvGraphicFramePr>
            <p:cNvPr id="18" name="Схема 17"/>
            <p:cNvGraphicFramePr/>
            <p:nvPr>
              <p:extLst>
                <p:ext uri="{D42A27DB-BD31-4B8C-83A1-F6EECF244321}">
                  <p14:modId xmlns:p14="http://schemas.microsoft.com/office/powerpoint/2010/main" val="3162208650"/>
                </p:ext>
              </p:extLst>
            </p:nvPr>
          </p:nvGraphicFramePr>
          <p:xfrm>
            <a:off x="621807" y="1465939"/>
            <a:ext cx="5884425" cy="47344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1" name="TextBox 20"/>
            <p:cNvSpPr txBox="1"/>
            <p:nvPr>
              <p:custDataLst>
                <p:tags r:id="rId1"/>
              </p:custDataLst>
            </p:nvPr>
          </p:nvSpPr>
          <p:spPr>
            <a:xfrm rot="18900000">
              <a:off x="1694364" y="1967522"/>
              <a:ext cx="1019298" cy="3156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3969" tIns="41985" rIns="83969" bIns="41985" rtlCol="0">
              <a:spAutoFit/>
            </a:bodyPr>
            <a:lstStyle/>
            <a:p>
              <a:r>
                <a:rPr lang="ru-RU" sz="1500" dirty="0">
                  <a:solidFill>
                    <a:srgbClr val="FF0000"/>
                  </a:solidFill>
                </a:rPr>
                <a:t>конфликт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>
              <p:custDataLst>
                <p:tags r:id="rId2"/>
              </p:custDataLst>
            </p:nvPr>
          </p:nvSpPr>
          <p:spPr>
            <a:xfrm rot="2336441">
              <a:off x="4210193" y="2124038"/>
              <a:ext cx="1019298" cy="3156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3969" tIns="41985" rIns="83969" bIns="41985" rtlCol="0">
              <a:spAutoFit/>
            </a:bodyPr>
            <a:lstStyle/>
            <a:p>
              <a:r>
                <a:rPr lang="ru-RU" sz="1500" dirty="0">
                  <a:solidFill>
                    <a:srgbClr val="FF0000"/>
                  </a:solidFill>
                </a:rPr>
                <a:t>конфликт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3"/>
              </p:custDataLst>
            </p:nvPr>
          </p:nvSpPr>
          <p:spPr>
            <a:xfrm rot="19088455">
              <a:off x="4371654" y="5200454"/>
              <a:ext cx="1019298" cy="3156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3969" tIns="41985" rIns="83969" bIns="41985" rtlCol="0">
              <a:spAutoFit/>
            </a:bodyPr>
            <a:lstStyle/>
            <a:p>
              <a:r>
                <a:rPr lang="ru-RU" sz="1500" dirty="0">
                  <a:solidFill>
                    <a:srgbClr val="FF0000"/>
                  </a:solidFill>
                </a:rPr>
                <a:t>конфликт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4"/>
              </p:custDataLst>
            </p:nvPr>
          </p:nvSpPr>
          <p:spPr>
            <a:xfrm rot="2909150">
              <a:off x="1406969" y="4942500"/>
              <a:ext cx="926872" cy="3156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3969" tIns="41985" rIns="83969" bIns="41985" rtlCol="0">
              <a:spAutoFit/>
            </a:bodyPr>
            <a:lstStyle/>
            <a:p>
              <a:pPr algn="ctr"/>
              <a:r>
                <a:rPr lang="ru-RU" sz="1500" dirty="0">
                  <a:solidFill>
                    <a:srgbClr val="FF0000"/>
                  </a:solidFill>
                </a:rPr>
                <a:t>конфликт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1664208" y="293795"/>
            <a:ext cx="7257639" cy="424845"/>
          </a:xfrm>
          <a:prstGeom prst="rect">
            <a:avLst/>
          </a:prstGeom>
        </p:spPr>
        <p:txBody>
          <a:bodyPr vert="horz" lIns="0" tIns="0" rIns="157787" bIns="0" rtlCol="0" anchor="ctr">
            <a:noAutofit/>
          </a:bodyPr>
          <a:lstStyle>
            <a:lvl1pPr algn="l" defTabSz="883555" rtl="0" eaLnBrk="1" latinLnBrk="0" hangingPunct="1">
              <a:lnSpc>
                <a:spcPts val="2016"/>
              </a:lnSpc>
              <a:spcBef>
                <a:spcPct val="0"/>
              </a:spcBef>
              <a:buFontTx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Проблемы и противоречия, связанные с антимонопольным </a:t>
            </a:r>
            <a:r>
              <a:rPr lang="ru-RU" dirty="0" err="1"/>
              <a:t>регулировангием</a:t>
            </a:r>
            <a:r>
              <a:rPr lang="ru-RU" dirty="0"/>
              <a:t> в закупках по 223-ФЗ</a:t>
            </a:r>
          </a:p>
        </p:txBody>
      </p:sp>
    </p:spTree>
    <p:extLst>
      <p:ext uri="{BB962C8B-B14F-4D97-AF65-F5344CB8AC3E}">
        <p14:creationId xmlns:p14="http://schemas.microsoft.com/office/powerpoint/2010/main" val="3720830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и такое мнение…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81" y="1175435"/>
            <a:ext cx="7243119" cy="54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6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715345" y="1110478"/>
            <a:ext cx="8426325" cy="52206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544"/>
              </a:spcAft>
              <a:buClr>
                <a:schemeClr val="accent1"/>
              </a:buClr>
            </a:pPr>
            <a:r>
              <a:rPr lang="ru-RU" sz="1633" b="1" dirty="0"/>
              <a:t>Статья 17. Антимонопольные требования к торгам, запросу котировок цен на товары, запросу предложений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633" b="1" dirty="0"/>
              <a:t>1</a:t>
            </a:r>
            <a:r>
              <a:rPr lang="ru-RU" sz="1400" dirty="0"/>
              <a:t>. При проведении торгов, запроса котировок цен на товары (далее - запрос котировок), запроса предложений запрещаются действия, которые </a:t>
            </a:r>
            <a:r>
              <a:rPr lang="ru-RU" sz="1400" dirty="0">
                <a:solidFill>
                  <a:srgbClr val="FF0000"/>
                </a:solidFill>
              </a:rPr>
              <a:t>приводят или могут </a:t>
            </a:r>
            <a:r>
              <a:rPr lang="ru-RU" sz="1400" dirty="0"/>
              <a:t>привести к недопущению, </a:t>
            </a:r>
            <a:r>
              <a:rPr lang="ru-RU" sz="1400" dirty="0">
                <a:solidFill>
                  <a:srgbClr val="FF0000"/>
                </a:solidFill>
              </a:rPr>
              <a:t>ограничению</a:t>
            </a:r>
            <a:r>
              <a:rPr lang="ru-RU" sz="1400" dirty="0"/>
              <a:t> или устранению конкуренции, в том числе: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400" dirty="0"/>
              <a:t>1</a:t>
            </a:r>
            <a:r>
              <a:rPr lang="ru-RU" sz="1400" dirty="0">
                <a:solidFill>
                  <a:srgbClr val="FF0000"/>
                </a:solidFill>
              </a:rPr>
              <a:t>) координация организаторами торгов, запроса котировок, запроса предложений или заказчиками деятельности их участников, а также заключение соглашений между организаторами торгов и (или) заказчиками с участниками этих торгов, если такие соглашения имеют своей целью либо приводят или могут привести к ограничению конкуренции и (или) созданию преимущественных условий для каких-либо участников, если иное не предусмотрено законодательством Российской Федерации;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FF0000"/>
                </a:solidFill>
              </a:rPr>
              <a:t>2) создание участнику торгов, запроса котировок, запроса предложений или нескольким участникам торгов, запроса котировок, запроса предложений преимущественных условий участия в торгах, запросе котировок, запросе предложений, в том числе путем доступа к информации, если иное не установлено федеральным законом;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00B050"/>
                </a:solidFill>
              </a:rPr>
              <a:t>3) нарушение порядка определения победителя или победителей торгов, запроса котировок, запроса предложений;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</a:pPr>
            <a:r>
              <a:rPr lang="ru-RU" sz="1400" dirty="0">
                <a:solidFill>
                  <a:srgbClr val="00B050"/>
                </a:solidFill>
              </a:rPr>
              <a:t>4) участие организаторов торгов, запроса котировок, запроса предложений или заказчиков и (или) работников организаторов или работников заказчиков в торгах, запросе котировок, запросе предложений.</a:t>
            </a:r>
            <a:r>
              <a:rPr lang="ru-RU" sz="1400" dirty="0"/>
              <a:t> 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«Закупочные принципы» закона о защите конкуренции (ст. 17 Закона 135-ФЗ)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0800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53592" y="5206781"/>
            <a:ext cx="4010700" cy="946564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Методы экспертной оценки, необходимые для эффективного выбора, могут быть истолкованы как применение «неизмеряемых требований</a:t>
            </a:r>
            <a:r>
              <a:rPr lang="ru-RU" sz="1400" dirty="0" smtClean="0">
                <a:solidFill>
                  <a:schemeClr val="tx2"/>
                </a:solidFill>
              </a:rPr>
              <a:t>».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3592" y="2758456"/>
            <a:ext cx="4010700" cy="116200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Равноправие </a:t>
            </a:r>
            <a:r>
              <a:rPr lang="en-US" sz="1400" dirty="0">
                <a:solidFill>
                  <a:schemeClr val="tx2"/>
                </a:solidFill>
              </a:rPr>
              <a:t>&lt;</a:t>
            </a:r>
            <a:r>
              <a:rPr lang="ru-RU" sz="1400" dirty="0">
                <a:solidFill>
                  <a:schemeClr val="tx2"/>
                </a:solidFill>
              </a:rPr>
              <a:t>в закупка</a:t>
            </a:r>
            <a:r>
              <a:rPr lang="en-US" sz="1400" dirty="0">
                <a:solidFill>
                  <a:schemeClr val="tx2"/>
                </a:solidFill>
              </a:rPr>
              <a:t>&gt;</a:t>
            </a:r>
            <a:r>
              <a:rPr lang="ru-RU" sz="1400" dirty="0">
                <a:solidFill>
                  <a:schemeClr val="tx2"/>
                </a:solidFill>
              </a:rPr>
              <a:t> - ?</a:t>
            </a:r>
          </a:p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Справедливость </a:t>
            </a:r>
            <a:r>
              <a:rPr lang="en-US" sz="1400" dirty="0">
                <a:solidFill>
                  <a:schemeClr val="tx2"/>
                </a:solidFill>
              </a:rPr>
              <a:t>&lt;</a:t>
            </a:r>
            <a:r>
              <a:rPr lang="ru-RU" sz="1400" dirty="0">
                <a:solidFill>
                  <a:schemeClr val="tx2"/>
                </a:solidFill>
              </a:rPr>
              <a:t>в </a:t>
            </a:r>
            <a:r>
              <a:rPr lang="ru-RU" sz="1400" dirty="0" smtClean="0">
                <a:solidFill>
                  <a:schemeClr val="tx2"/>
                </a:solidFill>
              </a:rPr>
              <a:t>закупках</a:t>
            </a:r>
            <a:r>
              <a:rPr lang="en-US" sz="1400" dirty="0" smtClean="0">
                <a:solidFill>
                  <a:schemeClr val="tx2"/>
                </a:solidFill>
              </a:rPr>
              <a:t>&gt;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- ?</a:t>
            </a:r>
          </a:p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«отсутствие необоснованных» = «возможность обоснованных</a:t>
            </a:r>
            <a:r>
              <a:rPr lang="ru-RU" sz="1400" dirty="0" smtClean="0">
                <a:solidFill>
                  <a:schemeClr val="tx2"/>
                </a:solidFill>
              </a:rPr>
              <a:t>»?!</a:t>
            </a:r>
            <a:endParaRPr lang="ru-RU" sz="1400" dirty="0">
              <a:solidFill>
                <a:schemeClr val="tx2"/>
              </a:solidFill>
            </a:endParaRPr>
          </a:p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Сочетание принципов между собой?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3594" y="4135908"/>
            <a:ext cx="4010701" cy="73112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Эффективное расходование денежных средств может противоречить другим принципам</a:t>
            </a:r>
          </a:p>
        </p:txBody>
      </p:sp>
      <p:sp>
        <p:nvSpPr>
          <p:cNvPr id="25" name="TextBox 24"/>
          <p:cNvSpPr txBox="1"/>
          <p:nvPr>
            <p:custDataLst>
              <p:tags r:id="rId1"/>
            </p:custDataLst>
          </p:nvPr>
        </p:nvSpPr>
        <p:spPr>
          <a:xfrm>
            <a:off x="4469996" y="1141425"/>
            <a:ext cx="2860225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700" dirty="0"/>
              <a:t>Проблемы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639297" y="1039457"/>
            <a:ext cx="2127007" cy="5175755"/>
            <a:chOff x="7476017" y="1039457"/>
            <a:chExt cx="2127007" cy="5175755"/>
          </a:xfrm>
        </p:grpSpPr>
        <p:sp>
          <p:nvSpPr>
            <p:cNvPr id="22" name="TextBox 21"/>
            <p:cNvSpPr txBox="1"/>
            <p:nvPr/>
          </p:nvSpPr>
          <p:spPr>
            <a:xfrm rot="16200000">
              <a:off x="7525097" y="4277586"/>
              <a:ext cx="3390557" cy="484693"/>
            </a:xfrm>
            <a:prstGeom prst="rect">
              <a:avLst/>
            </a:prstGeom>
            <a:noFill/>
          </p:spPr>
          <p:txBody>
            <a:bodyPr wrap="square" lIns="83969" tIns="41985" rIns="83969" bIns="41985" rtlCol="0">
              <a:spAutoFit/>
            </a:bodyPr>
            <a:lstStyle/>
            <a:p>
              <a:pPr algn="ctr"/>
              <a:r>
                <a:rPr lang="ru-RU" sz="1300" b="1" dirty="0">
                  <a:solidFill>
                    <a:srgbClr val="FF9933"/>
                  </a:solidFill>
                </a:rPr>
                <a:t>Законодательных трактовок </a:t>
              </a:r>
            </a:p>
            <a:p>
              <a:pPr algn="ctr"/>
              <a:r>
                <a:rPr lang="ru-RU" sz="1300" b="1" dirty="0">
                  <a:solidFill>
                    <a:srgbClr val="FF9933"/>
                  </a:solidFill>
                </a:rPr>
                <a:t>для закупок нет</a:t>
              </a:r>
            </a:p>
          </p:txBody>
        </p:sp>
        <p:sp>
          <p:nvSpPr>
            <p:cNvPr id="24" name="TextBox 23"/>
            <p:cNvSpPr txBox="1"/>
            <p:nvPr>
              <p:custDataLst>
                <p:tags r:id="rId3"/>
              </p:custDataLst>
            </p:nvPr>
          </p:nvSpPr>
          <p:spPr>
            <a:xfrm>
              <a:off x="7476017" y="1039457"/>
              <a:ext cx="2127007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ctr">
                <a:defRPr sz="2000" b="1">
                  <a:solidFill>
                    <a:srgbClr val="000000"/>
                  </a:solidFill>
                </a:defRPr>
              </a:lvl1pPr>
            </a:lstStyle>
            <a:p>
              <a:r>
                <a:rPr lang="ru-RU" sz="1700" dirty="0"/>
                <a:t>Детализация в законодательстве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0091" y="1783989"/>
              <a:ext cx="538860" cy="854231"/>
            </a:xfrm>
            <a:prstGeom prst="rect">
              <a:avLst/>
            </a:prstGeom>
            <a:noFill/>
          </p:spPr>
          <p:txBody>
            <a:bodyPr wrap="square" lIns="41985" tIns="41985" rIns="41985" bIns="41985" rtlCol="0" anchor="t" anchorCtr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B050"/>
                  </a:solidFill>
                  <a:sym typeface="Wingdings" pitchFamily="2" charset="2"/>
                </a:rPr>
                <a:t></a:t>
              </a:r>
              <a:endParaRPr lang="ru-RU" sz="5000" b="1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0091" y="2802961"/>
              <a:ext cx="538860" cy="854231"/>
            </a:xfrm>
            <a:prstGeom prst="rect">
              <a:avLst/>
            </a:prstGeom>
            <a:noFill/>
          </p:spPr>
          <p:txBody>
            <a:bodyPr wrap="square" lIns="41985" tIns="41985" rIns="41985" bIns="41985" rtlCol="0" anchor="t" anchorCtr="0">
              <a:spAutoFit/>
            </a:bodyPr>
            <a:lstStyle/>
            <a:p>
              <a:pPr algn="ctr">
                <a:defRPr/>
              </a:pPr>
              <a:r>
                <a:rPr lang="en-GB" sz="5000" b="1" dirty="0">
                  <a:solidFill>
                    <a:srgbClr val="C00000"/>
                  </a:solidFill>
                  <a:sym typeface="Wingdings" pitchFamily="2" charset="2"/>
                </a:rPr>
                <a:t>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0091" y="4113929"/>
              <a:ext cx="538860" cy="854231"/>
            </a:xfrm>
            <a:prstGeom prst="rect">
              <a:avLst/>
            </a:prstGeom>
            <a:noFill/>
          </p:spPr>
          <p:txBody>
            <a:bodyPr wrap="square" lIns="41985" tIns="41985" rIns="41985" bIns="41985" rtlCol="0" anchor="t" anchorCtr="0">
              <a:spAutoFit/>
            </a:bodyPr>
            <a:lstStyle/>
            <a:p>
              <a:pPr algn="ctr">
                <a:defRPr/>
              </a:pPr>
              <a:r>
                <a:rPr lang="en-GB" sz="5000" b="1" dirty="0">
                  <a:solidFill>
                    <a:srgbClr val="C00000"/>
                  </a:solidFill>
                  <a:sym typeface="Wingdings" pitchFamily="2" charset="2"/>
                </a:rPr>
                <a:t>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70091" y="5277437"/>
              <a:ext cx="538860" cy="854231"/>
            </a:xfrm>
            <a:prstGeom prst="rect">
              <a:avLst/>
            </a:prstGeom>
            <a:noFill/>
          </p:spPr>
          <p:txBody>
            <a:bodyPr wrap="square" lIns="41985" tIns="41985" rIns="41985" bIns="41985" rtlCol="0" anchor="t" anchorCtr="0">
              <a:spAutoFit/>
            </a:bodyPr>
            <a:lstStyle/>
            <a:p>
              <a:pPr algn="ctr">
                <a:defRPr/>
              </a:pPr>
              <a:r>
                <a:rPr lang="en-GB" sz="5000" b="1" dirty="0">
                  <a:solidFill>
                    <a:srgbClr val="C00000"/>
                  </a:solidFill>
                  <a:sym typeface="Wingdings" pitchFamily="2" charset="2"/>
                </a:rPr>
                <a:t>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101013" y="2849591"/>
              <a:ext cx="877016" cy="336562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902" tIns="47452" rIns="94902" bIns="47452" anchor="ctr"/>
            <a:lstStyle/>
            <a:p>
              <a:pPr algn="ctr"/>
              <a:endParaRPr 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96288" y="1721841"/>
            <a:ext cx="3847112" cy="10380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882" tIns="0" rIns="33059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открытость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6288" y="2888578"/>
            <a:ext cx="3847112" cy="1099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882" tIns="0" rIns="33059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Равноправие, справедливость, отсутствие дискриминации и необоснованных ограничений конкуренции по отношению к участникам закупки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288" y="5277437"/>
            <a:ext cx="3847112" cy="1176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882" tIns="0" rIns="33059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ограничения допуска к участию в закупке путем установления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неизмеряемых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требований к участникам закупки</a:t>
            </a:r>
          </a:p>
        </p:txBody>
      </p:sp>
      <p:sp>
        <p:nvSpPr>
          <p:cNvPr id="23" name="TextBox 22"/>
          <p:cNvSpPr txBox="1"/>
          <p:nvPr>
            <p:custDataLst>
              <p:tags r:id="rId2"/>
            </p:custDataLst>
          </p:nvPr>
        </p:nvSpPr>
        <p:spPr>
          <a:xfrm>
            <a:off x="427246" y="1169046"/>
            <a:ext cx="390590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700" dirty="0"/>
              <a:t>Ключевые принципы закупки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6288" y="4144801"/>
            <a:ext cx="3847112" cy="103809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882" tIns="0" rIns="33059" bIns="0"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 экономически эффективное расходование денежных средств на приобретение товаров, работ, услуг</a:t>
            </a:r>
          </a:p>
        </p:txBody>
      </p:sp>
      <p:sp>
        <p:nvSpPr>
          <p:cNvPr id="8" name="Овал 7"/>
          <p:cNvSpPr/>
          <p:nvPr/>
        </p:nvSpPr>
        <p:spPr>
          <a:xfrm>
            <a:off x="738245" y="2126601"/>
            <a:ext cx="266793" cy="26121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02" tIns="47452" rIns="94902" bIns="47452" anchor="ctr"/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738245" y="3307893"/>
            <a:ext cx="266793" cy="26121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02" tIns="47452" rIns="94902" bIns="47452" anchor="ctr"/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738245" y="4548749"/>
            <a:ext cx="266793" cy="26121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02" tIns="47452" rIns="94902" bIns="47452" anchor="ctr"/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8244" y="5689205"/>
            <a:ext cx="266793" cy="26121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02" tIns="47452" rIns="94902" bIns="47452" anchor="ctr"/>
          <a:lstStyle/>
          <a:p>
            <a:pPr algn="ctr"/>
            <a:r>
              <a:rPr lang="ru-RU" sz="13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664208" y="293795"/>
            <a:ext cx="7257639" cy="424845"/>
          </a:xfrm>
          <a:prstGeom prst="rect">
            <a:avLst/>
          </a:prstGeom>
        </p:spPr>
        <p:txBody>
          <a:bodyPr vert="horz" lIns="0" tIns="0" rIns="157787" bIns="0" rtlCol="0" anchor="ctr">
            <a:noAutofit/>
          </a:bodyPr>
          <a:lstStyle>
            <a:lvl1pPr algn="l" defTabSz="883555" rtl="0" eaLnBrk="1" latinLnBrk="0" hangingPunct="1">
              <a:lnSpc>
                <a:spcPts val="2016"/>
              </a:lnSpc>
              <a:spcBef>
                <a:spcPct val="0"/>
              </a:spcBef>
              <a:buFontTx/>
              <a:buNone/>
              <a:defRPr sz="18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Принципы 223-ФЗ (ч.1 ст. 3 Закона)</a:t>
            </a: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4BED8EA6-B72A-44EA-87C4-1E502E6AA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416597"/>
              </p:ext>
            </p:extLst>
          </p:nvPr>
        </p:nvGraphicFramePr>
        <p:xfrm>
          <a:off x="4803096" y="1593490"/>
          <a:ext cx="2194024" cy="129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33148" y="6196132"/>
            <a:ext cx="4010700" cy="515677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2"/>
              </a:solidFill>
            </a:endParaRPr>
          </a:p>
          <a:p>
            <a:pPr marL="262404" indent="-262404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2"/>
                </a:solidFill>
              </a:rPr>
              <a:t>Проблема дискреции при решениях - ?</a:t>
            </a:r>
          </a:p>
        </p:txBody>
      </p:sp>
    </p:spTree>
    <p:extLst>
      <p:ext uri="{BB962C8B-B14F-4D97-AF65-F5344CB8AC3E}">
        <p14:creationId xmlns:p14="http://schemas.microsoft.com/office/powerpoint/2010/main" val="23926516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Равноправие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739973" y="2763422"/>
            <a:ext cx="3779980" cy="25136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20424C7-F46C-4B31-BF18-5279E4518D1B}"/>
              </a:ext>
            </a:extLst>
          </p:cNvPr>
          <p:cNvSpPr/>
          <p:nvPr/>
        </p:nvSpPr>
        <p:spPr>
          <a:xfrm>
            <a:off x="483304" y="1058663"/>
            <a:ext cx="9173327" cy="404492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ru-RU" sz="2000" b="1" dirty="0"/>
              <a:t>Равноправие – это равные права. Но не равные возможности!</a:t>
            </a: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="" xmlns:a16="http://schemas.microsoft.com/office/drawing/2014/main" id="{705B5836-56CD-4CAA-B20B-396E3557500F}"/>
              </a:ext>
            </a:extLst>
          </p:cNvPr>
          <p:cNvSpPr/>
          <p:nvPr/>
        </p:nvSpPr>
        <p:spPr>
          <a:xfrm>
            <a:off x="386047" y="1641982"/>
            <a:ext cx="4825092" cy="508635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конкурентной закупке: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предоставление всем поставщикам равных прав для подачи заявок;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отсутствие каких-либо тайных ограничений либо преимуществ при участии в закупках;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непредвзятость при оценке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25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Справедливость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450C0-1A74-4B4D-9B0C-C6B95B3378E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1B8A960-5D53-44B1-9D44-5220E940C43D}"/>
              </a:ext>
            </a:extLst>
          </p:cNvPr>
          <p:cNvSpPr/>
          <p:nvPr/>
        </p:nvSpPr>
        <p:spPr>
          <a:xfrm>
            <a:off x="483304" y="1058663"/>
            <a:ext cx="9173327" cy="404492"/>
          </a:xfrm>
          <a:prstGeom prst="rect">
            <a:avLst/>
          </a:prstGeom>
          <a:ln w="19050">
            <a:solidFill>
              <a:srgbClr val="990033"/>
            </a:solidFill>
          </a:ln>
        </p:spPr>
        <p:txBody>
          <a:bodyPr wrap="square" lIns="95779" tIns="47890" rIns="95779" bIns="47890">
            <a:spAutoFit/>
          </a:bodyPr>
          <a:lstStyle/>
          <a:p>
            <a:pPr algn="ctr"/>
            <a:r>
              <a:rPr lang="ru-RU" sz="2000" b="1" dirty="0"/>
              <a:t>Справедливость – это «воздаяние за свойство»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27022D4-731B-44D3-A9FF-D5EA01BA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28" y="1659938"/>
            <a:ext cx="2775461" cy="3538123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414970" y="4914078"/>
            <a:ext cx="4798811" cy="1770518"/>
          </a:xfrm>
          <a:prstGeom prst="wedgeEllipseCallout">
            <a:avLst>
              <a:gd name="adj1" fmla="val 48128"/>
              <a:gd name="adj2" fmla="val -76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«Справедливость заключается в постоянной и твердой воле воздавать каждому свое»</a:t>
            </a: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Юстиниан</a:t>
            </a:r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="" xmlns:a16="http://schemas.microsoft.com/office/drawing/2014/main" id="{48FCB198-5DA4-4467-9432-2C6EA2AAA947}"/>
              </a:ext>
            </a:extLst>
          </p:cNvPr>
          <p:cNvSpPr/>
          <p:nvPr/>
        </p:nvSpPr>
        <p:spPr>
          <a:xfrm>
            <a:off x="386047" y="1641982"/>
            <a:ext cx="4825092" cy="313748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конкурентной закупке: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оценка и учет положительных и отрицательных свойств объекта сравнения;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непредвзятость при оценке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60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TbiO9ScEONC1R5M_2t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TbiO9ScEONC1R5M_2tM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TbiO9ScEONC1R5M_2t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TbiO9ScEONC1R5M_2t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RN86q8BE.lXxKo0gBw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RN86q8BE.lXxKo0gBw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RN86q8BE.lXxKo0gBwHQ"/>
</p:tagLst>
</file>

<file path=ppt/theme/theme1.xml><?xml version="1.0" encoding="utf-8"?>
<a:theme xmlns:a="http://schemas.openxmlformats.org/drawingml/2006/main" name="ИнКонТех_A4_версия_1.7">
  <a:themeElements>
    <a:clrScheme name="ИнКонТех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1EAAF1"/>
      </a:accent1>
      <a:accent2>
        <a:srgbClr val="FD9727"/>
      </a:accent2>
      <a:accent3>
        <a:srgbClr val="55C4F5"/>
      </a:accent3>
      <a:accent4>
        <a:srgbClr val="FDB657"/>
      </a:accent4>
      <a:accent5>
        <a:srgbClr val="9DDDF9"/>
      </a:accent5>
      <a:accent6>
        <a:srgbClr val="FDD59D"/>
      </a:accent6>
      <a:hlink>
        <a:srgbClr val="1EAAF1"/>
      </a:hlink>
      <a:folHlink>
        <a:srgbClr val="BDBD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онТех_A4_версия_1.7" id="{E05BDD5E-48DC-8B49-B9D1-1A457EC1F12C}" vid="{232FD5AA-50E0-D448-8E58-ACB6E02854BC}"/>
    </a:ext>
  </a:extLst>
</a:theme>
</file>

<file path=ppt/theme/theme2.xml><?xml version="1.0" encoding="utf-8"?>
<a:theme xmlns:a="http://schemas.openxmlformats.org/drawingml/2006/main" name="Слайд с оглавлением / содержанием: ИнКонТех_А4">
  <a:themeElements>
    <a:clrScheme name="ИнКонТех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1EAAF1"/>
      </a:accent1>
      <a:accent2>
        <a:srgbClr val="FD9727"/>
      </a:accent2>
      <a:accent3>
        <a:srgbClr val="55C4F5"/>
      </a:accent3>
      <a:accent4>
        <a:srgbClr val="FDB657"/>
      </a:accent4>
      <a:accent5>
        <a:srgbClr val="9DDDF9"/>
      </a:accent5>
      <a:accent6>
        <a:srgbClr val="FDD59D"/>
      </a:accent6>
      <a:hlink>
        <a:srgbClr val="1EAAF1"/>
      </a:hlink>
      <a:folHlink>
        <a:srgbClr val="BDBD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сновной слайд: ИнКонТех_А4">
  <a:themeElements>
    <a:clrScheme name="ИнКонТех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1EAAF1"/>
      </a:accent1>
      <a:accent2>
        <a:srgbClr val="FD9727"/>
      </a:accent2>
      <a:accent3>
        <a:srgbClr val="55C4F5"/>
      </a:accent3>
      <a:accent4>
        <a:srgbClr val="FDB657"/>
      </a:accent4>
      <a:accent5>
        <a:srgbClr val="9DDDF9"/>
      </a:accent5>
      <a:accent6>
        <a:srgbClr val="FDD59D"/>
      </a:accent6>
      <a:hlink>
        <a:srgbClr val="1EAAF1"/>
      </a:hlink>
      <a:folHlink>
        <a:srgbClr val="BDBD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онТех_версия_1.2.potx" id="{48474A9E-8955-C045-AC95-0E22D069FEFA}" vid="{BD50CB46-14E3-5844-B67E-3B41A859F0A2}"/>
    </a:ext>
  </a:extLst>
</a:theme>
</file>

<file path=ppt/theme/theme4.xml><?xml version="1.0" encoding="utf-8"?>
<a:theme xmlns:a="http://schemas.openxmlformats.org/drawingml/2006/main" name="Закрывающий слайд: ИнКонТех_А4">
  <a:themeElements>
    <a:clrScheme name="ИнКонТех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1EAAF1"/>
      </a:accent1>
      <a:accent2>
        <a:srgbClr val="FD9727"/>
      </a:accent2>
      <a:accent3>
        <a:srgbClr val="55C4F5"/>
      </a:accent3>
      <a:accent4>
        <a:srgbClr val="FDB657"/>
      </a:accent4>
      <a:accent5>
        <a:srgbClr val="9DDDF9"/>
      </a:accent5>
      <a:accent6>
        <a:srgbClr val="FDD59D"/>
      </a:accent6>
      <a:hlink>
        <a:srgbClr val="1EAAF1"/>
      </a:hlink>
      <a:folHlink>
        <a:srgbClr val="BDBD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онТех_версия_1.2.potx" id="{48474A9E-8955-C045-AC95-0E22D069FEFA}" vid="{055C1C12-765D-124F-AD28-57F8ED53E0BA}"/>
    </a:ext>
  </a:extLst>
</a:theme>
</file>

<file path=ppt/theme/theme5.xml><?xml version="1.0" encoding="utf-8"?>
<a:theme xmlns:a="http://schemas.openxmlformats.org/drawingml/2006/main" name="4_ИнКонТех_A4_версия_1.7">
  <a:themeElements>
    <a:clrScheme name="ИнКонТех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1EAAF1"/>
      </a:accent1>
      <a:accent2>
        <a:srgbClr val="FD9727"/>
      </a:accent2>
      <a:accent3>
        <a:srgbClr val="55C4F5"/>
      </a:accent3>
      <a:accent4>
        <a:srgbClr val="FDB657"/>
      </a:accent4>
      <a:accent5>
        <a:srgbClr val="9DDDF9"/>
      </a:accent5>
      <a:accent6>
        <a:srgbClr val="FDD59D"/>
      </a:accent6>
      <a:hlink>
        <a:srgbClr val="1EAAF1"/>
      </a:hlink>
      <a:folHlink>
        <a:srgbClr val="BDBD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онТех_A4_версия_1.7" id="{E05BDD5E-48DC-8B49-B9D1-1A457EC1F12C}" vid="{232FD5AA-50E0-D448-8E58-ACB6E02854BC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1332</Words>
  <Application>Microsoft Office PowerPoint</Application>
  <PresentationFormat>Лист A4 (210x297 мм)</PresentationFormat>
  <Paragraphs>170</Paragraphs>
  <Slides>15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ИнКонТех_A4_версия_1.7</vt:lpstr>
      <vt:lpstr>Слайд с оглавлением / содержанием: ИнКонТех_А4</vt:lpstr>
      <vt:lpstr>Основной слайд: ИнКонТех_А4</vt:lpstr>
      <vt:lpstr>Закрывающий слайд: ИнКонТех_А4</vt:lpstr>
      <vt:lpstr>4_ИнКонТех_A4_версия_1.7</vt:lpstr>
      <vt:lpstr>think-cell Slide</vt:lpstr>
      <vt:lpstr> О некоторых проблемах «антимонопольного самоограничения» в закупках товаров, работ, услуг отдельными видами юридических лиц (223-ФЗ) Дашков Сергей Борисович</vt:lpstr>
      <vt:lpstr>ПРОБЛЕМЫ</vt:lpstr>
      <vt:lpstr>Антимонопольный комплаенс и закупки в 223-ФЗ</vt:lpstr>
      <vt:lpstr>Презентация PowerPoint</vt:lpstr>
      <vt:lpstr>Есть и такое мнение…</vt:lpstr>
      <vt:lpstr>«Закупочные принципы» закона о защите конкуренции (ст. 17 Закона 135-ФЗ)</vt:lpstr>
      <vt:lpstr>Презентация PowerPoint</vt:lpstr>
      <vt:lpstr>Равноправие</vt:lpstr>
      <vt:lpstr>Справедливость</vt:lpstr>
      <vt:lpstr>Презентация PowerPoint</vt:lpstr>
      <vt:lpstr>Презентация PowerPoint</vt:lpstr>
      <vt:lpstr>Равноправие</vt:lpstr>
      <vt:lpstr>Презентация PowerPoint</vt:lpstr>
      <vt:lpstr>Предложения</vt:lpstr>
      <vt:lpstr>Три древнИх мудрости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Баловнева Алина Владиславовна</dc:creator>
  <cp:lastModifiedBy>СД</cp:lastModifiedBy>
  <cp:revision>414</cp:revision>
  <cp:lastPrinted>2017-02-07T11:54:23Z</cp:lastPrinted>
  <dcterms:created xsi:type="dcterms:W3CDTF">2016-06-20T08:33:10Z</dcterms:created>
  <dcterms:modified xsi:type="dcterms:W3CDTF">2018-08-29T08:49:07Z</dcterms:modified>
</cp:coreProperties>
</file>