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76" r:id="rId3"/>
  </p:sldMasterIdLst>
  <p:notesMasterIdLst>
    <p:notesMasterId r:id="rId12"/>
  </p:notesMasterIdLst>
  <p:sldIdLst>
    <p:sldId id="290" r:id="rId4"/>
    <p:sldId id="316" r:id="rId5"/>
    <p:sldId id="320" r:id="rId6"/>
    <p:sldId id="319" r:id="rId7"/>
    <p:sldId id="317" r:id="rId8"/>
    <p:sldId id="315" r:id="rId9"/>
    <p:sldId id="318" r:id="rId10"/>
    <p:sldId id="293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/>
        </p14:section>
        <p14:section name="тело презентации" id="{BE8F38CE-5F2F-E44E-89B9-41F31378D9A8}">
          <p14:sldIdLst>
            <p14:sldId id="290"/>
            <p14:sldId id="316"/>
            <p14:sldId id="320"/>
            <p14:sldId id="319"/>
            <p14:sldId id="317"/>
            <p14:sldId id="315"/>
            <p14:sldId id="318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FE"/>
    <a:srgbClr val="D9EDFF"/>
    <a:srgbClr val="7DDDFF"/>
    <a:srgbClr val="9FE6FF"/>
    <a:srgbClr val="2B2222"/>
    <a:srgbClr val="FFE6B3"/>
    <a:srgbClr val="933D43"/>
    <a:srgbClr val="6D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400" autoAdjust="0"/>
  </p:normalViewPr>
  <p:slideViewPr>
    <p:cSldViewPr snapToGrid="0" snapToObjects="1">
      <p:cViewPr>
        <p:scale>
          <a:sx n="100" d="100"/>
          <a:sy n="100" d="100"/>
        </p:scale>
        <p:origin x="-1848" y="-234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73088"/>
        <c:axId val="61110464"/>
      </c:lineChart>
      <c:catAx>
        <c:axId val="932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110464"/>
        <c:crosses val="autoZero"/>
        <c:auto val="1"/>
        <c:lblAlgn val="ctr"/>
        <c:lblOffset val="100"/>
        <c:noMultiLvlLbl val="0"/>
      </c:catAx>
      <c:valAx>
        <c:axId val="61110464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273088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17680054C78DD182E5E3D56AD82B0C0E9AE366527F8535321429ECA5ApD1D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C17680054C78DD182E5E2145B082B0C0EAA83E6A29F4535321429ECA5ApD1DK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целях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стимулирования развития механизма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комплаенса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России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законопроект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предусматривает дополнение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Кодекса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 административных правонарушениях еще одним смягчающим обстоятельством при назначении наказания в связи с нарушением антимонопольного законодательства - организацией юридическим лицом до момента совершения административного правонарушения, а при длящемся нарушении - до выявления антимонопольным органом признаков такого нарушения системы внутреннего обеспечения соответствия требованиям антимонопольного законодательства Российской Федерации и ее функционированием при условии, что на момент возбуждения дела о нарушении антимонопольного законодательства нарушение прекращено.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endParaRPr lang="ru-RU" altLang="ru-RU" sz="1400" b="1" dirty="0" smtClean="0">
              <a:solidFill>
                <a:schemeClr val="accent4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l" eaLnBrk="1" hangingPunct="1"/>
            <a:r>
              <a:rPr lang="ru-RU" altLang="ru-RU" sz="14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Информированность работников: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solidFill>
                  <a:srgbClr val="34343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Об основных требованиях антимонопольного законодательства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solidFill>
                  <a:srgbClr val="34343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 последствиях его нарушения</a:t>
            </a:r>
          </a:p>
          <a:p>
            <a:pPr marL="285750" indent="-285750" algn="l" eaLnBrk="1" hangingPunct="1">
              <a:buFont typeface="Wingdings" panose="05000000000000000000" pitchFamily="2" charset="2"/>
              <a:buChar char="ü"/>
            </a:pPr>
            <a:r>
              <a:rPr lang="ru-RU" altLang="ru-RU" sz="1200" dirty="0" smtClean="0">
                <a:solidFill>
                  <a:srgbClr val="34343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О методах и способах его соблюдения</a:t>
            </a:r>
            <a:endParaRPr lang="ru-RU" altLang="ru-RU" sz="1400" dirty="0" smtClean="0">
              <a:solidFill>
                <a:srgbClr val="343432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6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 smtClean="0"/>
              <a:t>Тема презентации</a:t>
            </a:r>
            <a:br>
              <a:rPr lang="ru-RU" dirty="0" smtClean="0"/>
            </a:br>
            <a:r>
              <a:rPr lang="ru-RU" dirty="0" err="1" smtClean="0"/>
              <a:t>подтема</a:t>
            </a:r>
            <a:r>
              <a:rPr lang="ru-RU" dirty="0" smtClean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41588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17A3D-82A2-4576-9928-2FDA86A2A1C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202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2C7B1-EE1A-48CB-8CD3-299DFCD4968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38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B56A3-73A4-4EB0-817B-9168ADAFB35C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66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3CB28-280E-4149-A35F-CD405B5743B9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526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07E31-9B59-442F-B79C-6FAE9082A8DD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27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C6D7-0D5C-47E2-9C6F-FA40CC137BD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90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E429-596B-4FFF-8654-D099300EAFD6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466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CF62-B132-423A-AF0A-82B14DF7AD88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344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512A-610E-4E7C-8524-D785A8FDD5D0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49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1644-AFC2-487D-BADF-C1BFC5A8894E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891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232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C1AD1-F71E-44A0-A1FF-7ECD58D2E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2752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355C2-A805-43F3-9520-66EE05114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1502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0B295-3D2C-4111-9423-B906AE824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6275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7FD5-F862-4096-A8F8-28FF7E675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282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5F145-A771-454F-B6BF-6FEEDF760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356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3D18-E11D-4EFF-89A6-8B494F388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161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A978-E8A0-4FD7-B1DF-793B54EFF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610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B442-85CC-4270-9AD3-8E2AAF022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403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 smtClean="0"/>
              <a:t>первый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24)</a:t>
            </a:r>
            <a:r>
              <a:rPr lang="ru-RU" dirty="0" smtClean="0"/>
              <a:t>;</a:t>
            </a:r>
          </a:p>
          <a:p>
            <a:pPr lvl="1"/>
            <a:r>
              <a:rPr lang="ru-RU" dirty="0" smtClean="0"/>
              <a:t>второй уровень списка</a:t>
            </a:r>
            <a:r>
              <a:rPr lang="en-US" dirty="0" smtClean="0"/>
              <a:t> (</a:t>
            </a:r>
            <a:r>
              <a:rPr lang="ru-RU" dirty="0" smtClean="0"/>
              <a:t>шрифт </a:t>
            </a:r>
            <a:r>
              <a:rPr lang="en-US" dirty="0" err="1" smtClean="0"/>
              <a:t>Trebushet</a:t>
            </a:r>
            <a:r>
              <a:rPr lang="en-US" dirty="0" smtClean="0"/>
              <a:t> 20);</a:t>
            </a:r>
            <a:endParaRPr lang="ru-RU" dirty="0" smtClean="0"/>
          </a:p>
          <a:p>
            <a:pPr lvl="2"/>
            <a:r>
              <a:rPr lang="ru-RU" dirty="0" smtClean="0"/>
              <a:t>третий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18);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16);</a:t>
            </a:r>
            <a:endParaRPr lang="ru-RU" dirty="0" smtClean="0"/>
          </a:p>
          <a:p>
            <a:pPr lvl="4"/>
            <a:r>
              <a:rPr lang="ru-RU" dirty="0" smtClean="0"/>
              <a:t>пятый уровень списка (шрифт </a:t>
            </a:r>
            <a:r>
              <a:rPr lang="en-US" dirty="0" err="1" smtClean="0"/>
              <a:t>Trebushet</a:t>
            </a:r>
            <a:r>
              <a:rPr lang="en-US" dirty="0" smtClean="0"/>
              <a:t> 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21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46BC1-F6CF-470C-974A-68D4D187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563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2E75-E475-4AFC-8D41-CD7CC9FCD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3507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23" y="77789"/>
            <a:ext cx="8206154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68923" y="1557338"/>
            <a:ext cx="8206154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0E297-0096-42DA-8804-8F79DDADF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42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861872217"/>
              </p:ext>
            </p:extLst>
          </p:nvPr>
        </p:nvGraphicFramePr>
        <p:xfrm>
          <a:off x="781200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2556359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4537329"/>
              </p:ext>
            </p:extLst>
          </p:nvPr>
        </p:nvGraphicFramePr>
        <p:xfrm>
          <a:off x="1080000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  <a:gridCol w="728930"/>
              </a:tblGrid>
              <a:tr h="41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Н</a:t>
            </a:r>
            <a:r>
              <a:rPr lang="ru-RU" dirty="0" err="1" smtClean="0"/>
              <a:t>азвание</a:t>
            </a:r>
            <a:r>
              <a:rPr lang="ru-RU" dirty="0" smtClean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 smtClean="0"/>
              <a:t>П</a:t>
            </a:r>
            <a:r>
              <a:rPr lang="ru-RU" dirty="0" err="1" smtClean="0"/>
              <a:t>одпись</a:t>
            </a:r>
            <a:r>
              <a:rPr lang="ru-RU" dirty="0" smtClean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Ф</a:t>
            </a:r>
            <a:r>
              <a:rPr lang="ru-RU" dirty="0" smtClean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К</a:t>
            </a:r>
            <a:r>
              <a:rPr lang="ru-RU" dirty="0" err="1" smtClean="0"/>
              <a:t>омментарий</a:t>
            </a:r>
            <a:r>
              <a:rPr lang="ru-RU" dirty="0" smtClean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949CBC2-C4C3-4E6A-91F3-FEAA510C309E}" type="slidenum">
              <a:rPr lang="ru-RU" altLang="ru-RU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22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30CC26E-E7C4-43DB-8641-AADD88FCF53B}" type="slidenum">
              <a:rPr lang="ru-RU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6085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88167"/>
            <a:ext cx="8343900" cy="163610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Антимонопольный </a:t>
            </a:r>
            <a:r>
              <a:rPr lang="ru-RU" dirty="0" err="1" smtClean="0"/>
              <a:t>комплаенс</a:t>
            </a:r>
            <a:r>
              <a:rPr lang="ru-RU" dirty="0" smtClean="0"/>
              <a:t> в закупках:</a:t>
            </a:r>
            <a:br>
              <a:rPr lang="ru-RU" dirty="0" smtClean="0"/>
            </a:br>
            <a:r>
              <a:rPr lang="ru-RU" dirty="0" smtClean="0"/>
              <a:t>потребность или формальность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4611" y="4837644"/>
            <a:ext cx="341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29.08.2018</a:t>
            </a:r>
            <a:endParaRPr lang="en-US" sz="1600" dirty="0" smtClean="0"/>
          </a:p>
          <a:p>
            <a:r>
              <a:rPr lang="ru-RU" sz="1600" dirty="0" smtClean="0"/>
              <a:t>Москва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277608" y="3587842"/>
            <a:ext cx="692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Тихомиров Павел Анатольевич, </a:t>
            </a:r>
          </a:p>
          <a:p>
            <a:r>
              <a:rPr lang="ru-RU" dirty="0" smtClean="0"/>
              <a:t>начальник Управления корпоративных реформ и закупок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91174" y="163902"/>
            <a:ext cx="3381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Конференция «Новый этап развития антимонопольного </a:t>
            </a:r>
            <a:r>
              <a:rPr lang="ru-RU" sz="1600" i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комплаенса</a:t>
            </a:r>
            <a:r>
              <a:rPr lang="ru-RU" sz="1600" i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в </a:t>
            </a:r>
            <a:r>
              <a:rPr lang="ru-RU" sz="1600" i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России» </a:t>
            </a:r>
            <a:endParaRPr lang="ru-RU" sz="1600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1850"/>
            <a:ext cx="8086724" cy="1260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Антимонопольное законодательство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962709"/>
            <a:ext cx="267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Регулируемая сфера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0960" y="768426"/>
            <a:ext cx="271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 что влияет нарушение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4124" y="782419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Субъекты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ответственности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5" y="1428750"/>
            <a:ext cx="35242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Доминирующее положение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Согласованные действия и соглашения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Недобросовестная конкуренция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Торговля и реклама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Торги на имущество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Акты ФОИВ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Иностранные инвестиции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Гособоронзаказ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Естественные монополии и тарифы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Конкурентные процедуры закупок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3077" y="1428750"/>
            <a:ext cx="24955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Цены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Цены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Доля рынка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Цена продажи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Цена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Правовые </a:t>
            </a:r>
            <a:r>
              <a:rPr lang="ru-RU" dirty="0" smtClean="0"/>
              <a:t>нормы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Акции и доли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Монополизация, цены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Цены закупок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986461" y="1541849"/>
            <a:ext cx="257175" cy="18204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05575" y="226695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Хозяйствующий субъект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10350" y="3438525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Органы власти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48450" y="386307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B2222"/>
                </a:solidFill>
              </a:rPr>
              <a:t>С</a:t>
            </a:r>
            <a:r>
              <a:rPr lang="ru-RU" dirty="0" smtClean="0">
                <a:solidFill>
                  <a:srgbClr val="2B2222"/>
                </a:solidFill>
              </a:rPr>
              <a:t>тратегические предприятия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986461" y="3438525"/>
            <a:ext cx="214314" cy="44994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5986461" y="3962400"/>
            <a:ext cx="214314" cy="4476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48450" y="4442727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Естественные монополии</a:t>
            </a:r>
            <a:endParaRPr lang="ru-RU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986461" y="4518927"/>
            <a:ext cx="214314" cy="4912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648449" y="5089058"/>
            <a:ext cx="2409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Предприятия,</a:t>
            </a:r>
          </a:p>
          <a:p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олжностные лица, члены комиссии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6009083" y="5089058"/>
            <a:ext cx="159543" cy="5870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Штриховая стрелка вправо 10"/>
          <p:cNvSpPr/>
          <p:nvPr/>
        </p:nvSpPr>
        <p:spPr>
          <a:xfrm rot="5400000">
            <a:off x="3939776" y="2529240"/>
            <a:ext cx="1171910" cy="1359471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863" y="751115"/>
            <a:ext cx="7747236" cy="18719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/>
          <a:p>
            <a:pPr algn="ctr"/>
            <a:r>
              <a:rPr lang="ru-RU" altLang="ru-RU" sz="1600" b="1" dirty="0" smtClean="0">
                <a:cs typeface="Arial" panose="020B0604020202020204" pitchFamily="34" charset="0"/>
                <a:sym typeface="Arial" pitchFamily="34" charset="0"/>
              </a:rPr>
              <a:t>Проект </a:t>
            </a:r>
            <a:r>
              <a:rPr lang="ru-RU" altLang="ru-RU" sz="1600" b="1" dirty="0">
                <a:cs typeface="Arial" panose="020B0604020202020204" pitchFamily="34" charset="0"/>
                <a:sym typeface="Arial" pitchFamily="34" charset="0"/>
              </a:rPr>
              <a:t>федерального закона «О внесении изменений в Федеральный закон «О защите конкуренции» и Кодекс Российской Федерации об административных правонарушениях</a:t>
            </a:r>
            <a:r>
              <a:rPr lang="ru-RU" altLang="ru-RU" sz="1600" b="1" dirty="0" smtClean="0">
                <a:cs typeface="Arial" panose="020B0604020202020204" pitchFamily="34" charset="0"/>
                <a:sym typeface="Arial" pitchFamily="34" charset="0"/>
              </a:rPr>
              <a:t>»</a:t>
            </a:r>
            <a:r>
              <a:rPr lang="ru-RU" sz="1600" b="1" dirty="0"/>
              <a:t> </a:t>
            </a:r>
            <a:r>
              <a:rPr lang="ru-RU" sz="1600" b="1" dirty="0" smtClean="0"/>
              <a:t>(Законопроект </a:t>
            </a:r>
            <a:r>
              <a:rPr lang="ru-RU" sz="1600" b="1" dirty="0"/>
              <a:t>№ </a:t>
            </a:r>
            <a:r>
              <a:rPr lang="ru-RU" sz="1600" b="1" dirty="0" smtClean="0"/>
              <a:t>355250-6)</a:t>
            </a:r>
            <a:endParaRPr lang="ru-RU" altLang="ru-RU" sz="1600" b="1" dirty="0">
              <a:cs typeface="Arial" panose="020B0604020202020204" pitchFamily="34" charset="0"/>
              <a:sym typeface="Arial" pitchFamily="34" charset="0"/>
            </a:endParaRPr>
          </a:p>
          <a:p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  <a:sym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-1" y="45857"/>
            <a:ext cx="9144001" cy="6072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Законопроект</a:t>
            </a:r>
            <a:endParaRPr lang="ru-RU" dirty="0">
              <a:solidFill>
                <a:srgbClr val="462300"/>
              </a:solidFill>
            </a:endParaRPr>
          </a:p>
        </p:txBody>
      </p:sp>
      <p:sp>
        <p:nvSpPr>
          <p:cNvPr id="14" name="Shape 31"/>
          <p:cNvSpPr/>
          <p:nvPr/>
        </p:nvSpPr>
        <p:spPr>
          <a:xfrm>
            <a:off x="821863" y="3794931"/>
            <a:ext cx="7747236" cy="1749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50785" tIns="50785" rIns="50785" bIns="50785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2400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3"/>
          <p:cNvSpPr>
            <a:spLocks noChangeArrowheads="1"/>
          </p:cNvSpPr>
          <p:nvPr/>
        </p:nvSpPr>
        <p:spPr bwMode="auto">
          <a:xfrm>
            <a:off x="1202920" y="4126147"/>
            <a:ext cx="6823254" cy="108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 err="1" smtClean="0">
                <a:solidFill>
                  <a:srgbClr val="000000"/>
                </a:solidFill>
                <a:latin typeface="+mn-lt"/>
              </a:rPr>
              <a:t>Комплаенс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-система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-  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внедренная в организации совокупность правил поведения,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смягчающая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административную ответственность юридического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лица 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за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нарушение антимонопольных </a:t>
            </a:r>
            <a:r>
              <a:rPr lang="ru-RU" altLang="ru-RU" sz="1600" b="1" dirty="0" smtClean="0">
                <a:solidFill>
                  <a:srgbClr val="000000"/>
                </a:solidFill>
                <a:latin typeface="+mn-lt"/>
              </a:rPr>
              <a:t>требований</a:t>
            </a:r>
            <a:endParaRPr lang="ru-RU" altLang="ru-RU" sz="1600" b="1" dirty="0">
              <a:solidFill>
                <a:srgbClr val="000000"/>
              </a:solidFill>
              <a:latin typeface="+mn-lt"/>
              <a:sym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626" y="3561874"/>
            <a:ext cx="8627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6600" b="1" dirty="0" smtClean="0">
                <a:solidFill>
                  <a:schemeClr val="tx2"/>
                </a:solidFill>
              </a:rPr>
              <a:t> </a:t>
            </a:r>
            <a:endParaRPr lang="ru-RU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226"/>
            <a:ext cx="9144000" cy="6422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62300"/>
                </a:solidFill>
              </a:rPr>
              <a:t>Задачи антимонопольного </a:t>
            </a:r>
            <a:r>
              <a:rPr lang="ru-RU" dirty="0" err="1" smtClean="0">
                <a:solidFill>
                  <a:srgbClr val="462300"/>
                </a:solidFill>
              </a:rPr>
              <a:t>комплаенса</a:t>
            </a:r>
            <a:endParaRPr lang="ru-RU" dirty="0">
              <a:solidFill>
                <a:srgbClr val="462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88" y="2632469"/>
            <a:ext cx="1578393" cy="152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35" y="4224629"/>
            <a:ext cx="1568135" cy="149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21" y="992271"/>
            <a:ext cx="1540017" cy="149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09" y="912045"/>
            <a:ext cx="1760029" cy="156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40" y="4312552"/>
            <a:ext cx="1568135" cy="145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hape 53"/>
          <p:cNvSpPr>
            <a:spLocks noChangeArrowheads="1"/>
          </p:cNvSpPr>
          <p:nvPr/>
        </p:nvSpPr>
        <p:spPr bwMode="auto">
          <a:xfrm>
            <a:off x="58311" y="1082822"/>
            <a:ext cx="2663362" cy="5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Информированность </a:t>
            </a:r>
            <a:r>
              <a:rPr lang="ru-RU" altLang="ru-RU" sz="1600" b="1" dirty="0" smtClean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работников</a:t>
            </a:r>
          </a:p>
        </p:txBody>
      </p:sp>
      <p:sp>
        <p:nvSpPr>
          <p:cNvPr id="10" name="Shape 34"/>
          <p:cNvSpPr>
            <a:spLocks noChangeArrowheads="1"/>
          </p:cNvSpPr>
          <p:nvPr/>
        </p:nvSpPr>
        <p:spPr bwMode="auto">
          <a:xfrm>
            <a:off x="6139198" y="1082822"/>
            <a:ext cx="3137580" cy="59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accent4"/>
                </a:solidFill>
                <a:latin typeface="+mn-lt"/>
                <a:cs typeface="Arial" pitchFamily="34" charset="0"/>
                <a:sym typeface="Arial" pitchFamily="34" charset="0"/>
              </a:rPr>
              <a:t>Совершенствование корпоративной культуры</a:t>
            </a:r>
          </a:p>
        </p:txBody>
      </p:sp>
      <p:sp>
        <p:nvSpPr>
          <p:cNvPr id="11" name="Shape 40"/>
          <p:cNvSpPr>
            <a:spLocks noChangeArrowheads="1"/>
          </p:cNvSpPr>
          <p:nvPr/>
        </p:nvSpPr>
        <p:spPr bwMode="auto">
          <a:xfrm>
            <a:off x="6115066" y="4076321"/>
            <a:ext cx="3001093" cy="8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4"/>
                </a:solidFill>
                <a:cs typeface="Arial" pitchFamily="34" charset="0"/>
                <a:sym typeface="Arial" pitchFamily="34" charset="0"/>
              </a:rPr>
              <a:t>Соблюдение лучших практик корпоративного управления</a:t>
            </a:r>
          </a:p>
        </p:txBody>
      </p:sp>
      <p:sp>
        <p:nvSpPr>
          <p:cNvPr id="13" name="Shape 46"/>
          <p:cNvSpPr>
            <a:spLocks noChangeArrowheads="1"/>
          </p:cNvSpPr>
          <p:nvPr/>
        </p:nvSpPr>
        <p:spPr bwMode="auto">
          <a:xfrm>
            <a:off x="-68244" y="4131210"/>
            <a:ext cx="3222851" cy="84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85" tIns="50785" rIns="50785" bIns="50785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accent4"/>
                </a:solidFill>
                <a:cs typeface="Arial" pitchFamily="34" charset="0"/>
                <a:sym typeface="Arial" pitchFamily="34" charset="0"/>
              </a:rPr>
              <a:t>Внедрение корпоративных стандартов делового поведения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721673" y="2570839"/>
            <a:ext cx="0" cy="1584641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71967" y="2483065"/>
            <a:ext cx="0" cy="1711620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637106" y="5040634"/>
            <a:ext cx="1774828" cy="0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123230" y="3920667"/>
            <a:ext cx="621497" cy="576267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123969" y="2175712"/>
            <a:ext cx="575931" cy="614705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37106" y="1620954"/>
            <a:ext cx="1814803" cy="0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26357" y="2282705"/>
            <a:ext cx="621497" cy="576267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371923" y="3887333"/>
            <a:ext cx="575931" cy="614705"/>
          </a:xfrm>
          <a:prstGeom prst="line">
            <a:avLst/>
          </a:prstGeom>
          <a:ln cap="rnd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100875"/>
            <a:ext cx="7293600" cy="727800"/>
          </a:xfrm>
        </p:spPr>
        <p:txBody>
          <a:bodyPr/>
          <a:lstStyle/>
          <a:p>
            <a:pPr algn="ctr"/>
            <a:r>
              <a:rPr lang="ru-RU" dirty="0" smtClean="0"/>
              <a:t>Применяемые инструменты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79717"/>
              </p:ext>
            </p:extLst>
          </p:nvPr>
        </p:nvGraphicFramePr>
        <p:xfrm>
          <a:off x="276849" y="658496"/>
          <a:ext cx="8581400" cy="511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249"/>
                <a:gridCol w="4375302"/>
                <a:gridCol w="1333500"/>
                <a:gridCol w="1219200"/>
                <a:gridCol w="1200149"/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Инструменты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Контроль и аудит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err="1" smtClean="0"/>
                        <a:t>Документо</a:t>
                      </a:r>
                      <a:r>
                        <a:rPr lang="ru-RU" sz="1400" baseline="0" dirty="0" smtClean="0"/>
                        <a:t>-оборот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Комплаенс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Проверки (плановые/внеплановые, выездные/камеральные)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 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Аудит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Мониторинг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Обжалование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Библиотеки лучших практик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Формирование этики поведения (ЛНА, кодексы)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Внутренние согласования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Расследования (внутренние)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Оценка рисков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Совещания (протоколируемые)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Агитация (плакаты,</a:t>
                      </a:r>
                      <a:r>
                        <a:rPr lang="ru-RU" sz="1400" baseline="0" dirty="0" smtClean="0"/>
                        <a:t> аудио/видео)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Обучение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6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017826" y="546736"/>
            <a:ext cx="22741" cy="542366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ая прямоугольная выноска 56"/>
          <p:cNvSpPr/>
          <p:nvPr/>
        </p:nvSpPr>
        <p:spPr>
          <a:xfrm>
            <a:off x="12620" y="3593968"/>
            <a:ext cx="1563560" cy="1515308"/>
          </a:xfrm>
          <a:prstGeom prst="wedgeRoundRectCallout">
            <a:avLst>
              <a:gd name="adj1" fmla="val 22580"/>
              <a:gd name="adj2" fmla="val -6261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Источник потребности</a:t>
            </a:r>
          </a:p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Установление требований к продукции и условиям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0"/>
            <a:ext cx="87249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Место </a:t>
            </a:r>
            <a:r>
              <a:rPr lang="ru-RU" sz="3200" dirty="0" err="1" smtClean="0"/>
              <a:t>комплаенса</a:t>
            </a:r>
            <a:r>
              <a:rPr lang="ru-RU" sz="3200" dirty="0" smtClean="0"/>
              <a:t> в системе закупок</a:t>
            </a:r>
            <a:endParaRPr lang="ru-RU" sz="3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585051" y="2280893"/>
            <a:ext cx="2745305" cy="2745307"/>
            <a:chOff x="3576094" y="3024729"/>
            <a:chExt cx="2745305" cy="2745307"/>
          </a:xfrm>
        </p:grpSpPr>
        <p:sp>
          <p:nvSpPr>
            <p:cNvPr id="6" name="Овал 5"/>
            <p:cNvSpPr/>
            <p:nvPr/>
          </p:nvSpPr>
          <p:spPr>
            <a:xfrm>
              <a:off x="3576094" y="3024729"/>
              <a:ext cx="2745305" cy="274530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6" descr="C:\Users\perov\AppData\Local\Microsoft\Windows\INetCache\IE\89TB412V\rgtaylor-csc-net-computer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561" y="3412385"/>
              <a:ext cx="1097371" cy="96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121950" y="4492505"/>
              <a:ext cx="1597864" cy="8267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Система закупок организации</a:t>
              </a:r>
              <a:endParaRPr lang="en-US" sz="16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166995" y="4520637"/>
            <a:ext cx="1215135" cy="1428806"/>
            <a:chOff x="43450" y="1583795"/>
            <a:chExt cx="1485165" cy="1746320"/>
          </a:xfrm>
        </p:grpSpPr>
        <p:pic>
          <p:nvPicPr>
            <p:cNvPr id="25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450" y="1583795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06352" y="2953943"/>
              <a:ext cx="1334026" cy="37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Закупщик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34278" y="2403376"/>
            <a:ext cx="1215135" cy="1369023"/>
            <a:chOff x="43450" y="1395708"/>
            <a:chExt cx="1485165" cy="1673252"/>
          </a:xfrm>
        </p:grpSpPr>
        <p:pic>
          <p:nvPicPr>
            <p:cNvPr id="28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450" y="1583795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43450" y="1395708"/>
              <a:ext cx="1334027" cy="37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Заказчик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915772" y="517056"/>
            <a:ext cx="1754960" cy="2151493"/>
            <a:chOff x="-366255" y="1605868"/>
            <a:chExt cx="1810709" cy="2629603"/>
          </a:xfrm>
        </p:grpSpPr>
        <p:pic>
          <p:nvPicPr>
            <p:cNvPr id="31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7986" y="1605868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-366255" y="3069340"/>
              <a:ext cx="1810709" cy="116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Внутренний контроль и аудит, безопасность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063892" y="687126"/>
            <a:ext cx="1215135" cy="1522912"/>
            <a:chOff x="6339894" y="1349478"/>
            <a:chExt cx="1485165" cy="1861337"/>
          </a:xfrm>
        </p:grpSpPr>
        <p:pic>
          <p:nvPicPr>
            <p:cNvPr id="38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894" y="1349478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6429073" y="2834643"/>
              <a:ext cx="1334026" cy="37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КНО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281075" y="1857900"/>
            <a:ext cx="1315077" cy="1429104"/>
            <a:chOff x="6339894" y="1349478"/>
            <a:chExt cx="1607316" cy="1746683"/>
          </a:xfrm>
        </p:grpSpPr>
        <p:pic>
          <p:nvPicPr>
            <p:cNvPr id="41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894" y="1349478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613184" y="2719989"/>
              <a:ext cx="1334026" cy="37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поставщик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927149" y="3830998"/>
            <a:ext cx="1444118" cy="1616725"/>
            <a:chOff x="6339894" y="1349478"/>
            <a:chExt cx="1765033" cy="1975996"/>
          </a:xfrm>
        </p:grpSpPr>
        <p:pic>
          <p:nvPicPr>
            <p:cNvPr id="44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894" y="1349478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6466963" y="2685983"/>
              <a:ext cx="1637964" cy="63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внешний наблюдатель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98" y="3585802"/>
            <a:ext cx="835973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7944">
            <a:off x="2919441" y="1797424"/>
            <a:ext cx="835973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4637671" y="2001173"/>
            <a:ext cx="835973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2193">
            <a:off x="5314555" y="2899218"/>
            <a:ext cx="835973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0780">
            <a:off x="5253474" y="4087099"/>
            <a:ext cx="835973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1184">
            <a:off x="1942123" y="4424503"/>
            <a:ext cx="932717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Скругленная прямоугольная выноска 53"/>
          <p:cNvSpPr/>
          <p:nvPr/>
        </p:nvSpPr>
        <p:spPr>
          <a:xfrm>
            <a:off x="6228332" y="737295"/>
            <a:ext cx="2444121" cy="476726"/>
          </a:xfrm>
          <a:prstGeom prst="wedgeRoundRectCallout">
            <a:avLst>
              <a:gd name="adj1" fmla="val -55875"/>
              <a:gd name="adj2" fmla="val 145274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marL="180975" lvl="0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Проверки, предписания,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административка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7126595" y="3953901"/>
            <a:ext cx="1934537" cy="1038582"/>
          </a:xfrm>
          <a:prstGeom prst="wedgeRoundRectCallout">
            <a:avLst>
              <a:gd name="adj1" fmla="val -65968"/>
              <a:gd name="adj2" fmla="val 45222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marL="180975" lvl="0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Проверка открытости и прозрачности</a:t>
            </a: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Оспаривание целесообразности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2346927" y="5009530"/>
            <a:ext cx="1484276" cy="953453"/>
          </a:xfrm>
          <a:prstGeom prst="wedgeRoundRectCallout">
            <a:avLst>
              <a:gd name="adj1" fmla="val -65566"/>
              <a:gd name="adj2" fmla="val 12622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Применение и соблюдение законодательства 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828">
            <a:off x="5553723" y="2845770"/>
            <a:ext cx="829411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4606086" y="4749429"/>
            <a:ext cx="1285328" cy="1388668"/>
            <a:chOff x="6339894" y="1349478"/>
            <a:chExt cx="1570956" cy="1697261"/>
          </a:xfrm>
        </p:grpSpPr>
        <p:pic>
          <p:nvPicPr>
            <p:cNvPr id="60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9894" y="1349478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6385396" y="2670567"/>
              <a:ext cx="1525454" cy="37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Законодатель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2891">
            <a:off x="4344001" y="4972565"/>
            <a:ext cx="524168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Скругленная прямоугольная выноска 62"/>
          <p:cNvSpPr/>
          <p:nvPr/>
        </p:nvSpPr>
        <p:spPr>
          <a:xfrm>
            <a:off x="5980747" y="5641666"/>
            <a:ext cx="2781040" cy="238363"/>
          </a:xfrm>
          <a:prstGeom prst="wedgeRoundRectCallout">
            <a:avLst>
              <a:gd name="adj1" fmla="val -62725"/>
              <a:gd name="adj2" fmla="val -32548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spAutoFit/>
          </a:bodyPr>
          <a:lstStyle/>
          <a:p>
            <a:pPr marL="180975" lvl="0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Ограничения и правила поведения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20" y="574396"/>
            <a:ext cx="2346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ОРГАНИЗАЦИЯ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53131" y="3287004"/>
            <a:ext cx="304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ВНЕШНЯЯ СРЕДА</a:t>
            </a:r>
            <a:endParaRPr lang="ru-RU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9413" y="3601559"/>
            <a:ext cx="932717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663143" y="1016823"/>
            <a:ext cx="1481489" cy="1386553"/>
            <a:chOff x="-270759" y="1605868"/>
            <a:chExt cx="1810709" cy="1694676"/>
          </a:xfrm>
        </p:grpSpPr>
        <p:pic>
          <p:nvPicPr>
            <p:cNvPr id="67" name="Picture 8" descr="C:\Users\perov\AppData\Local\Microsoft\Windows\Temporary Internet Files\Content.IE5\48R591FS\MC900433953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07986" y="1605868"/>
              <a:ext cx="1485165" cy="1485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-270759" y="2924372"/>
              <a:ext cx="1810709" cy="376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Arial Narrow" panose="020B0606020202030204" pitchFamily="34" charset="0"/>
                </a:rPr>
                <a:t>Риск менеджер</a:t>
              </a:r>
              <a:endParaRPr lang="ru-RU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7078">
            <a:off x="1609748" y="2233575"/>
            <a:ext cx="1328415" cy="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Скругленная прямоугольная выноска 69"/>
          <p:cNvSpPr/>
          <p:nvPr/>
        </p:nvSpPr>
        <p:spPr>
          <a:xfrm>
            <a:off x="124925" y="1116009"/>
            <a:ext cx="779734" cy="476726"/>
          </a:xfrm>
          <a:prstGeom prst="wedgeRoundRectCallout">
            <a:avLst>
              <a:gd name="adj1" fmla="val 151006"/>
              <a:gd name="adj2" fmla="val 16910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Оценка рисков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Скругленная прямоугольная выноска 52"/>
          <p:cNvSpPr/>
          <p:nvPr/>
        </p:nvSpPr>
        <p:spPr>
          <a:xfrm>
            <a:off x="7371267" y="1626613"/>
            <a:ext cx="1622522" cy="561856"/>
          </a:xfrm>
          <a:prstGeom prst="wedgeRoundRectCallout">
            <a:avLst>
              <a:gd name="adj1" fmla="val -94916"/>
              <a:gd name="adj2" fmla="val 188595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marL="180975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Продукция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180975" lvl="0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Жалобы, иски</a:t>
            </a:r>
          </a:p>
        </p:txBody>
      </p:sp>
      <p:sp>
        <p:nvSpPr>
          <p:cNvPr id="58" name="Скругленная прямоугольная выноска 57"/>
          <p:cNvSpPr/>
          <p:nvPr/>
        </p:nvSpPr>
        <p:spPr>
          <a:xfrm>
            <a:off x="3186297" y="546736"/>
            <a:ext cx="1457018" cy="1191816"/>
          </a:xfrm>
          <a:prstGeom prst="wedgeRoundRectCallout">
            <a:avLst>
              <a:gd name="adj1" fmla="val -60226"/>
              <a:gd name="adj2" fmla="val 43231"/>
              <a:gd name="adj3" fmla="val 16667"/>
            </a:avLst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0" rtlCol="0" anchor="ctr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Проверки и мониторинг соблюдения законодательства и ЛНА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6527" y="255576"/>
            <a:ext cx="2334032" cy="53860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3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720000"/>
            <a:ext cx="8201025" cy="126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Главные вопросы сессии в части антимонопольного </a:t>
            </a:r>
            <a:r>
              <a:rPr lang="ru-RU" dirty="0" err="1" smtClean="0"/>
              <a:t>комплаенса</a:t>
            </a:r>
            <a:r>
              <a:rPr lang="ru-RU" dirty="0" smtClean="0"/>
              <a:t> в закупках.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чего защищает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Чем регулируется?</a:t>
            </a:r>
          </a:p>
          <a:p>
            <a:r>
              <a:rPr lang="ru-RU" dirty="0" smtClean="0"/>
              <a:t>Где место в структуре организации?</a:t>
            </a:r>
          </a:p>
          <a:p>
            <a:r>
              <a:rPr lang="ru-RU" dirty="0" smtClean="0"/>
              <a:t>Какие инструменты антимонопольного </a:t>
            </a:r>
            <a:r>
              <a:rPr lang="ru-RU" dirty="0" err="1" smtClean="0"/>
              <a:t>комплаенса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Какие перспективы развития?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53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794" y="2780858"/>
            <a:ext cx="8229600" cy="10406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Тихомиров Павел Анатольевич</a:t>
            </a:r>
            <a:endParaRPr lang="ru-RU" sz="1800" b="1" dirty="0" smtClean="0"/>
          </a:p>
          <a:p>
            <a:pPr marL="0" indent="0" algn="ctr">
              <a:buNone/>
            </a:pPr>
            <a:r>
              <a:rPr lang="en-US" sz="1800" dirty="0" smtClean="0"/>
              <a:t>p.tihomirov@ac.gov.ru</a:t>
            </a:r>
            <a:endParaRPr lang="ru-RU" sz="1800" dirty="0" smtClean="0"/>
          </a:p>
        </p:txBody>
      </p:sp>
      <p:pic>
        <p:nvPicPr>
          <p:cNvPr id="1026" name="Picture 2" descr="cid:image001.png@01D32575.F31C5D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7" y="692809"/>
            <a:ext cx="28670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6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451</Words>
  <Application>Microsoft Office PowerPoint</Application>
  <PresentationFormat>Экран (4:3)</PresentationFormat>
  <Paragraphs>142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ac.gov.ru</vt:lpstr>
      <vt:lpstr>b-default</vt:lpstr>
      <vt:lpstr>44_b-default</vt:lpstr>
      <vt:lpstr>Антимонопольный комплаенс в закупках: потребность или формальность</vt:lpstr>
      <vt:lpstr>Антимонопольное законодательство</vt:lpstr>
      <vt:lpstr>Законопроект</vt:lpstr>
      <vt:lpstr>Задачи антимонопольного комплаенса</vt:lpstr>
      <vt:lpstr>Применяемые инструменты </vt:lpstr>
      <vt:lpstr>Место комплаенса в системе закупок</vt:lpstr>
      <vt:lpstr>Главные вопросы сессии в части антимонопольного комплаенса в закупках.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Тихомиров Павел Анатольевич</cp:lastModifiedBy>
  <cp:revision>139</cp:revision>
  <cp:lastPrinted>2017-12-13T14:01:57Z</cp:lastPrinted>
  <dcterms:created xsi:type="dcterms:W3CDTF">2013-06-13T10:01:54Z</dcterms:created>
  <dcterms:modified xsi:type="dcterms:W3CDTF">2018-08-29T07:02:08Z</dcterms:modified>
</cp:coreProperties>
</file>